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1" r:id="rId4"/>
  </p:sldMasterIdLst>
  <p:sldIdLst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5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139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1.jpeg"/><Relationship Id="rId2" Type="http://schemas.openxmlformats.org/officeDocument/2006/relationships/tags" Target="../tags/tag6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34447"/>
          <a:stretch>
            <a:fillRect/>
          </a:stretch>
        </p:blipFill>
        <p:spPr>
          <a:xfrm>
            <a:off x="1" y="-2"/>
            <a:ext cx="12191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5637213"/>
            <a:ext cx="12192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800" noProof="1">
              <a:cs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5"/>
            </p:custDataLst>
          </p:nvPr>
        </p:nvSpPr>
        <p:spPr>
          <a:xfrm rot="5400000" flipV="1">
            <a:off x="4187031" y="-1146968"/>
            <a:ext cx="3817937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800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6"/>
            </p:custDataLst>
          </p:nvPr>
        </p:nvSpPr>
        <p:spPr>
          <a:xfrm>
            <a:off x="0" y="3621088"/>
            <a:ext cx="12192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800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7"/>
            </p:custDataLst>
          </p:nvPr>
        </p:nvSpPr>
        <p:spPr>
          <a:xfrm flipH="1">
            <a:off x="0" y="3048000"/>
            <a:ext cx="12192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800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6667500" y="4614350"/>
            <a:ext cx="5435600" cy="1053581"/>
          </a:xfrm>
          <a:noFill/>
        </p:spPr>
        <p:txBody>
          <a:bodyPr anchor="b">
            <a:normAutofit/>
          </a:bodyPr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6667500" y="5739996"/>
            <a:ext cx="5435600" cy="50400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34447"/>
          <a:stretch>
            <a:fillRect/>
          </a:stretch>
        </p:blipFill>
        <p:spPr>
          <a:xfrm>
            <a:off x="1" y="-2"/>
            <a:ext cx="12191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5637213"/>
            <a:ext cx="12192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800" noProof="1">
              <a:cs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5"/>
            </p:custDataLst>
          </p:nvPr>
        </p:nvSpPr>
        <p:spPr>
          <a:xfrm rot="5400000" flipV="1">
            <a:off x="4187031" y="-1146968"/>
            <a:ext cx="3817937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800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6"/>
            </p:custDataLst>
          </p:nvPr>
        </p:nvSpPr>
        <p:spPr>
          <a:xfrm>
            <a:off x="0" y="3621088"/>
            <a:ext cx="12192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800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7"/>
            </p:custDataLst>
          </p:nvPr>
        </p:nvSpPr>
        <p:spPr>
          <a:xfrm flipH="1">
            <a:off x="0" y="3044825"/>
            <a:ext cx="12192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800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7429500" y="4290060"/>
            <a:ext cx="4425950" cy="1175385"/>
          </a:xfrm>
        </p:spPr>
        <p:txBody>
          <a:bodyPr rIns="25400" rtlCol="0" anchor="b">
            <a:no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495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7429499" y="5540698"/>
            <a:ext cx="4425810" cy="691347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noProof="1"/>
              <a:t>编辑文本</a:t>
            </a:r>
            <a:endParaRPr lang="zh-CN" altLang="en-US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8A87-77AC-48C7-9F0B-A360E0E070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9260000">
            <a:off x="287443" y="5616620"/>
            <a:ext cx="591820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zh-CN" sz="1600" b="1" strike="noStrike" noProof="1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优翼</a:t>
            </a:r>
            <a:endParaRPr lang="zh-CN" altLang="zh-CN" sz="1600" b="1" strike="noStrike" noProof="1">
              <a:ln w="10160">
                <a:solidFill>
                  <a:schemeClr val="bg1">
                    <a:lumMod val="9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7567" y="317500"/>
            <a:ext cx="289984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768"/>
            <a:ext cx="10972800" cy="1143541"/>
          </a:xfrm>
        </p:spPr>
        <p:txBody>
          <a:bodyPr/>
          <a:lstStyle/>
          <a:p>
            <a:pPr fontAlgn="base"/>
            <a:r>
              <a:rPr lang="zh-CN" altLang="en-US" sz="26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957"/>
            <a:ext cx="5384800" cy="452810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3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1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957"/>
            <a:ext cx="5384800" cy="452810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3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1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768"/>
            <a:ext cx="10972800" cy="1143541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26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39"/>
            <a:ext cx="5386917" cy="64006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04"/>
            <a:ext cx="5386917" cy="3953159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12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839"/>
            <a:ext cx="5389033" cy="64006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5904"/>
            <a:ext cx="5389033" cy="3953159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12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8400"/>
            <a:ext cx="3860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768"/>
            <a:ext cx="10972800" cy="1143541"/>
          </a:xfrm>
        </p:spPr>
        <p:txBody>
          <a:bodyPr/>
          <a:lstStyle/>
          <a:p>
            <a:pPr fontAlgn="base"/>
            <a:r>
              <a:rPr lang="zh-CN" altLang="en-US" sz="26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179"/>
            <a:ext cx="4011084" cy="1162600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z="11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5884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780"/>
            <a:ext cx="4011084" cy="4693285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685" indent="0">
              <a:buNone/>
              <a:defRPr sz="505"/>
            </a:lvl7pPr>
            <a:lvl8pPr marL="1800860" indent="0">
              <a:buNone/>
              <a:defRPr sz="505"/>
            </a:lvl8pPr>
            <a:lvl9pPr marL="2058035" indent="0">
              <a:buNone/>
              <a:defRPr sz="505"/>
            </a:lvl9pPr>
          </a:lstStyle>
          <a:p>
            <a:pPr lvl="0" fontAlgn="base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2873"/>
            <a:ext cx="7315200" cy="567005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z="11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067"/>
            <a:ext cx="7315200" cy="4116748"/>
          </a:xfrm>
        </p:spPr>
        <p:txBody>
          <a:bodyPr vert="horz" wrap="square" lIns="100801" tIns="50400" rIns="100801" bIns="5040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marL="0" marR="0" lvl="0" indent="0" algn="l" defTabSz="10083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9879"/>
            <a:ext cx="7315200" cy="805244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685" indent="0">
              <a:buNone/>
              <a:defRPr sz="505"/>
            </a:lvl7pPr>
            <a:lvl8pPr marL="1800860" indent="0">
              <a:buNone/>
              <a:defRPr sz="505"/>
            </a:lvl8pPr>
            <a:lvl9pPr marL="2058035" indent="0">
              <a:buNone/>
              <a:defRPr sz="505"/>
            </a:lvl9pPr>
          </a:lstStyle>
          <a:p>
            <a:pPr lvl="0" fontAlgn="base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768"/>
            <a:ext cx="10972800" cy="1143541"/>
          </a:xfrm>
        </p:spPr>
        <p:txBody>
          <a:bodyPr/>
          <a:lstStyle/>
          <a:p>
            <a:pPr fontAlgn="base"/>
            <a:r>
              <a:rPr lang="zh-CN" altLang="en-US" sz="26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957"/>
            <a:ext cx="10972800" cy="4528105"/>
          </a:xfrm>
        </p:spPr>
        <p:txBody>
          <a:bodyPr vert="eaVert"/>
          <a:lstStyle/>
          <a:p>
            <a:pPr lvl="0" fontAlgn="base"/>
            <a:r>
              <a:rPr lang="zh-CN" altLang="en-US" sz="19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6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4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7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7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768"/>
            <a:ext cx="2743200" cy="5854295"/>
          </a:xfrm>
        </p:spPr>
        <p:txBody>
          <a:bodyPr vert="eaVert"/>
          <a:lstStyle/>
          <a:p>
            <a:pPr fontAlgn="base"/>
            <a:r>
              <a:rPr lang="zh-CN" altLang="en-US" sz="26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768"/>
            <a:ext cx="8026400" cy="5854295"/>
          </a:xfrm>
        </p:spPr>
        <p:txBody>
          <a:bodyPr vert="eaVert"/>
          <a:lstStyle/>
          <a:p>
            <a:pPr lvl="0" fontAlgn="base"/>
            <a:r>
              <a:rPr lang="zh-CN" altLang="en-US" sz="19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6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4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7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7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1"/>
          </a:xfrm>
          <a:prstGeom prst="rect">
            <a:avLst/>
          </a:prstGeom>
          <a:ln>
            <a:miter lim="800000"/>
          </a:ln>
        </p:spPr>
        <p:txBody>
          <a:bodyPr vert="horz" wrap="square" lIns="100801" tIns="50400" rIns="100801" bIns="50400" numCol="1" anchor="t" anchorCtr="0" compatLnSpc="1"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2000" y="1122363"/>
            <a:ext cx="12192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200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600" y="1825625"/>
            <a:ext cx="140208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879850"/>
            <a:ext cx="4992688" cy="2978150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4" tIns="45717" rIns="91434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00"/>
          </a:p>
        </p:txBody>
      </p:sp>
      <p:sp>
        <p:nvSpPr>
          <p:cNvPr id="6" name="Freeform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30513" y="4400550"/>
            <a:ext cx="9361487" cy="245745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4" tIns="45717" rIns="91434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00"/>
          </a:p>
        </p:txBody>
      </p:sp>
      <p:sp>
        <p:nvSpPr>
          <p:cNvPr id="7" name="直接连接符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20875" y="2790825"/>
            <a:ext cx="5219700" cy="1588"/>
          </a:xfrm>
          <a:prstGeom prst="line">
            <a:avLst/>
          </a:prstGeom>
          <a:noFill/>
          <a:ln w="635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425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675735" y="3503613"/>
            <a:ext cx="5464840" cy="1058408"/>
          </a:xfrm>
        </p:spPr>
        <p:txBody>
          <a:bodyPr rIns="63500">
            <a:noAutofit/>
          </a:bodyPr>
          <a:lstStyle>
            <a:lvl1pPr algn="r">
              <a:defRPr sz="36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675735" y="2856230"/>
            <a:ext cx="5464840" cy="586804"/>
          </a:xfrm>
        </p:spPr>
        <p:txBody>
          <a:bodyPr tIns="38100" rIns="76200" bIns="38100" anchor="ctr">
            <a:noAutofit/>
          </a:bodyPr>
          <a:lstStyle>
            <a:lvl1pPr marL="0" indent="0" algn="r" eaLnBrk="1" fontAlgn="base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编辑文本</a:t>
            </a:r>
            <a:endParaRPr lang="zh-CN" altLang="en-US" noProof="1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675775" y="2383625"/>
            <a:ext cx="5464800" cy="356400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noProof="1"/>
              <a:t>编辑文本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4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5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DC10-9F80-47CA-9BB0-03FC4730FA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image" Target="../media/image2.png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17" Type="http://schemas.openxmlformats.org/officeDocument/2006/relationships/tags" Target="../tags/tag138.xml"/><Relationship Id="rId16" Type="http://schemas.openxmlformats.org/officeDocument/2006/relationships/tags" Target="../tags/tag137.xml"/><Relationship Id="rId15" Type="http://schemas.openxmlformats.org/officeDocument/2006/relationships/tags" Target="../tags/tag136.xml"/><Relationship Id="rId14" Type="http://schemas.openxmlformats.org/officeDocument/2006/relationships/tags" Target="../tags/tag135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noProof="1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noProof="1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11857567" y="317500"/>
            <a:ext cx="289984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l" defTabSz="567055" rtl="0" fontAlgn="base">
        <a:spcBef>
          <a:spcPct val="0"/>
        </a:spcBef>
        <a:spcAft>
          <a:spcPct val="0"/>
        </a:spcAft>
        <a:defRPr sz="1970">
          <a:solidFill>
            <a:schemeClr val="tx2"/>
          </a:solidFill>
          <a:latin typeface="+mj-lt"/>
          <a:ea typeface="+mj-ea"/>
          <a:cs typeface="+mj-cs"/>
        </a:defRPr>
      </a:lvl1pPr>
      <a:lvl2pPr algn="l" defTabSz="1008380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1008380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1008380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1008380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defTabSz="100774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defTabSz="100774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defTabSz="100774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defTabSz="100774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12725" indent="-212725" algn="l" defTabSz="567055" rtl="0" fontAlgn="base">
        <a:spcBef>
          <a:spcPct val="11000"/>
        </a:spcBef>
        <a:spcAft>
          <a:spcPct val="0"/>
        </a:spcAft>
        <a:buChar char="•"/>
        <a:defRPr sz="1465">
          <a:solidFill>
            <a:schemeClr val="tx1"/>
          </a:solidFill>
          <a:latin typeface="+mn-lt"/>
          <a:ea typeface="+mn-ea"/>
          <a:cs typeface="+mn-cs"/>
        </a:defRPr>
      </a:lvl1pPr>
      <a:lvl2pPr marL="461010" indent="-176530" algn="l" defTabSz="567055" rtl="0" fontAlgn="base">
        <a:spcBef>
          <a:spcPct val="11000"/>
        </a:spcBef>
        <a:spcAft>
          <a:spcPct val="0"/>
        </a:spcAft>
        <a:buChar char="–"/>
        <a:defRPr sz="1240">
          <a:solidFill>
            <a:schemeClr val="tx1"/>
          </a:solidFill>
          <a:latin typeface="+mn-lt"/>
          <a:ea typeface="+mn-ea"/>
        </a:defRPr>
      </a:lvl2pPr>
      <a:lvl3pPr marL="709295" indent="-142240" algn="l" defTabSz="567055" rtl="0" fontAlgn="base">
        <a:spcBef>
          <a:spcPct val="11000"/>
        </a:spcBef>
        <a:spcAft>
          <a:spcPct val="0"/>
        </a:spcAft>
        <a:buChar char="•"/>
        <a:defRPr sz="1070">
          <a:solidFill>
            <a:schemeClr val="tx1"/>
          </a:solidFill>
          <a:latin typeface="+mn-lt"/>
          <a:ea typeface="+mn-ea"/>
        </a:defRPr>
      </a:lvl3pPr>
      <a:lvl4pPr marL="992505" indent="-142240" algn="l" defTabSz="567055" rtl="0" fontAlgn="base">
        <a:spcBef>
          <a:spcPct val="11000"/>
        </a:spcBef>
        <a:spcAft>
          <a:spcPct val="0"/>
        </a:spcAft>
        <a:buChar char="–"/>
        <a:defRPr sz="955">
          <a:solidFill>
            <a:schemeClr val="tx1"/>
          </a:solidFill>
          <a:latin typeface="+mn-lt"/>
          <a:ea typeface="+mn-ea"/>
        </a:defRPr>
      </a:lvl4pPr>
      <a:lvl5pPr marL="1276350" indent="-142240" algn="l" defTabSz="567055" rtl="0" fontAlgn="base">
        <a:spcBef>
          <a:spcPct val="11000"/>
        </a:spcBef>
        <a:spcAft>
          <a:spcPct val="0"/>
        </a:spcAft>
        <a:buChar char="»"/>
        <a:defRPr sz="955">
          <a:solidFill>
            <a:schemeClr val="tx1"/>
          </a:solidFill>
          <a:latin typeface="+mn-lt"/>
          <a:ea typeface="+mn-ea"/>
        </a:defRPr>
      </a:lvl5pPr>
      <a:lvl6pPr marL="1533525" indent="-142240" algn="l" defTabSz="567055" rtl="0" fontAlgn="base">
        <a:spcBef>
          <a:spcPct val="11000"/>
        </a:spcBef>
        <a:spcAft>
          <a:spcPct val="0"/>
        </a:spcAft>
        <a:buChar char="»"/>
        <a:defRPr sz="955">
          <a:solidFill>
            <a:schemeClr val="tx1"/>
          </a:solidFill>
          <a:latin typeface="+mn-lt"/>
          <a:ea typeface="+mn-ea"/>
        </a:defRPr>
      </a:lvl6pPr>
      <a:lvl7pPr marL="1790700" indent="-142240" algn="l" defTabSz="567055" rtl="0" fontAlgn="base">
        <a:spcBef>
          <a:spcPct val="11000"/>
        </a:spcBef>
        <a:spcAft>
          <a:spcPct val="0"/>
        </a:spcAft>
        <a:buChar char="»"/>
        <a:defRPr sz="955">
          <a:solidFill>
            <a:schemeClr val="tx1"/>
          </a:solidFill>
          <a:latin typeface="+mn-lt"/>
          <a:ea typeface="+mn-ea"/>
        </a:defRPr>
      </a:lvl7pPr>
      <a:lvl8pPr marL="2048510" indent="-142240" algn="l" defTabSz="567055" rtl="0" fontAlgn="base">
        <a:spcBef>
          <a:spcPct val="11000"/>
        </a:spcBef>
        <a:spcAft>
          <a:spcPct val="0"/>
        </a:spcAft>
        <a:buChar char="»"/>
        <a:defRPr sz="955">
          <a:solidFill>
            <a:schemeClr val="tx1"/>
          </a:solidFill>
          <a:latin typeface="+mn-lt"/>
          <a:ea typeface="+mn-ea"/>
        </a:defRPr>
      </a:lvl8pPr>
      <a:lvl9pPr marL="2305685" indent="-142240" algn="l" defTabSz="567055" rtl="0" fontAlgn="base">
        <a:spcBef>
          <a:spcPct val="11000"/>
        </a:spcBef>
        <a:spcAft>
          <a:spcPct val="0"/>
        </a:spcAft>
        <a:buChar char="»"/>
        <a:defRPr sz="95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68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86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803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6500" algn="l"/>
          <a:tab pos="1206500" algn="l"/>
          <a:tab pos="1206500" algn="l"/>
          <a:tab pos="120650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0.png"/><Relationship Id="rId1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1.png"/><Relationship Id="rId1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1" Type="http://schemas.openxmlformats.org/officeDocument/2006/relationships/hyperlink" Target="U2Story.sw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hyperlink" Target="U2Story.sw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.png"/><Relationship Id="rId1" Type="http://schemas.openxmlformats.org/officeDocument/2006/relationships/hyperlink" Target="../../&#31532;&#20108;&#35838;&#26102;/&#35838;&#20214;/day%20of%20the%20week.sw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6.png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7.png"/><Relationship Id="rId1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8.png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9.png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3143250" y="1556385"/>
            <a:ext cx="7451725" cy="116560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Unit2 After school</a:t>
            </a: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3719830" y="2564765"/>
            <a:ext cx="23764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dirty="0">
                <a:latin typeface="Arial" panose="020B0604020202020204" pitchFamily="34" charset="0"/>
              </a:rPr>
              <a:t>(Story time)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147" name="WordArt 10"/>
          <p:cNvSpPr>
            <a:spLocks noTextEdit="1"/>
          </p:cNvSpPr>
          <p:nvPr/>
        </p:nvSpPr>
        <p:spPr>
          <a:xfrm>
            <a:off x="4295775" y="12684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learn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3667" name="Text Box 3"/>
          <p:cNvSpPr txBox="1"/>
          <p:nvPr/>
        </p:nvSpPr>
        <p:spPr>
          <a:xfrm>
            <a:off x="3216275" y="4581525"/>
            <a:ext cx="50403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What day is it today?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13668" name="Text Box 4"/>
          <p:cNvSpPr txBox="1"/>
          <p:nvPr/>
        </p:nvSpPr>
        <p:spPr>
          <a:xfrm>
            <a:off x="3287713" y="5370513"/>
            <a:ext cx="3009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It’s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 Friday.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0" y="2384425"/>
          <a:ext cx="2290445" cy="226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2997200" imgH="2959100" progId="Photoshop.Image.7">
                  <p:embed/>
                </p:oleObj>
              </mc:Choice>
              <mc:Fallback>
                <p:oleObj name="" r:id="rId1" imgW="2997200" imgH="2959100" progId="Photoshop.Image.7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2384425"/>
                        <a:ext cx="2290445" cy="226187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171" name="WordArt 10"/>
          <p:cNvSpPr>
            <a:spLocks noTextEdit="1"/>
          </p:cNvSpPr>
          <p:nvPr/>
        </p:nvSpPr>
        <p:spPr>
          <a:xfrm>
            <a:off x="4295775" y="12684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learn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4691" name="Text Box 3"/>
          <p:cNvSpPr txBox="1"/>
          <p:nvPr/>
        </p:nvSpPr>
        <p:spPr>
          <a:xfrm>
            <a:off x="3216275" y="4581525"/>
            <a:ext cx="50403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What day is it today?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14692" name="Text Box 4"/>
          <p:cNvSpPr txBox="1"/>
          <p:nvPr/>
        </p:nvSpPr>
        <p:spPr>
          <a:xfrm>
            <a:off x="3287713" y="5370513"/>
            <a:ext cx="3009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It’s 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Saturday.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0" y="2346960"/>
          <a:ext cx="2315845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946400" imgH="2971800" progId="Photoshop.Image.7">
                  <p:embed/>
                </p:oleObj>
              </mc:Choice>
              <mc:Fallback>
                <p:oleObj name="" r:id="rId1" imgW="2946400" imgH="2971800" progId="Photoshop.Image.7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2346960"/>
                        <a:ext cx="2315845" cy="23368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1146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15714" name="Rectangle 2"/>
          <p:cNvSpPr/>
          <p:nvPr/>
        </p:nvSpPr>
        <p:spPr>
          <a:xfrm>
            <a:off x="2566988" y="2133600"/>
            <a:ext cx="7127875" cy="5440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在英语中，一周的第一天是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Sunday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FontTx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星期的全写单词的开头第一个字母要大写。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FontTx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在星期几的前面用介词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on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，如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on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 Sunday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在周日。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FontTx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记住这些缩写形式噢： 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FontTx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SUN=Sunday             MON=Monday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FontTx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TUE=Tuesday            WED=Wednesday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FontTx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THUR=Thursday        FRI=Friday                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FontTx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SAT=Saturday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FontTx/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FontTx/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39" name="WordArt 10"/>
          <p:cNvSpPr>
            <a:spLocks noTextEdit="1"/>
          </p:cNvSpPr>
          <p:nvPr/>
        </p:nvSpPr>
        <p:spPr>
          <a:xfrm>
            <a:off x="4295775" y="10525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Know more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340" name="Picture 6" descr="u=918574359,3509995459&amp;fm=21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388" y="836613"/>
            <a:ext cx="1944687" cy="145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16738" name="Rectangle 2"/>
          <p:cNvSpPr/>
          <p:nvPr/>
        </p:nvSpPr>
        <p:spPr>
          <a:xfrm>
            <a:off x="8759825" y="2633663"/>
            <a:ext cx="1097280" cy="4603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放学后</a:t>
            </a:r>
            <a:endParaRPr lang="zh-CN" altLang="en-US" sz="2400" dirty="0">
              <a:solidFill>
                <a:srgbClr val="FF3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3" name="WordArt 10">
            <a:hlinkClick r:id="rId1" action="ppaction://hlinkfile"/>
          </p:cNvPr>
          <p:cNvSpPr>
            <a:spLocks noTextEdit="1"/>
          </p:cNvSpPr>
          <p:nvPr/>
        </p:nvSpPr>
        <p:spPr>
          <a:xfrm>
            <a:off x="3719513" y="1412875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Watch and match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4" name="Line 4"/>
          <p:cNvSpPr/>
          <p:nvPr/>
        </p:nvSpPr>
        <p:spPr>
          <a:xfrm>
            <a:off x="3575050" y="2276475"/>
            <a:ext cx="30241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5" name="Text Box 5"/>
          <p:cNvSpPr txBox="1"/>
          <p:nvPr/>
        </p:nvSpPr>
        <p:spPr>
          <a:xfrm>
            <a:off x="2640013" y="2562225"/>
            <a:ext cx="66976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What do they do 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after school</a:t>
            </a:r>
            <a:r>
              <a:rPr lang="en-US" altLang="zh-CN" sz="3200" b="1" dirty="0">
                <a:latin typeface="Arial" panose="020B0604020202020204" pitchFamily="34" charset="0"/>
              </a:rPr>
              <a:t>?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16742" name="Text Box 6"/>
          <p:cNvSpPr txBox="1"/>
          <p:nvPr/>
        </p:nvSpPr>
        <p:spPr>
          <a:xfrm>
            <a:off x="2711450" y="3357563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Liu Tao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6743" name="Text Box 7"/>
          <p:cNvSpPr txBox="1"/>
          <p:nvPr/>
        </p:nvSpPr>
        <p:spPr>
          <a:xfrm>
            <a:off x="2711450" y="4073525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Mike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6744" name="Text Box 8"/>
          <p:cNvSpPr txBox="1"/>
          <p:nvPr/>
        </p:nvSpPr>
        <p:spPr>
          <a:xfrm>
            <a:off x="2711450" y="4725988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Su Hai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6745" name="Text Box 9"/>
          <p:cNvSpPr txBox="1"/>
          <p:nvPr/>
        </p:nvSpPr>
        <p:spPr>
          <a:xfrm>
            <a:off x="2711450" y="5441950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Su Yang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6746" name="Text Box 10"/>
          <p:cNvSpPr txBox="1"/>
          <p:nvPr/>
        </p:nvSpPr>
        <p:spPr>
          <a:xfrm>
            <a:off x="7319963" y="4797425"/>
            <a:ext cx="2133600" cy="4603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一场足球比赛</a:t>
            </a:r>
            <a:endParaRPr lang="zh-CN" altLang="en-US" sz="24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6747" name="Text Box 11"/>
          <p:cNvSpPr txBox="1"/>
          <p:nvPr/>
        </p:nvSpPr>
        <p:spPr>
          <a:xfrm>
            <a:off x="7391400" y="5805488"/>
            <a:ext cx="2133600" cy="4603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一节游泳课</a:t>
            </a:r>
            <a:endParaRPr lang="zh-CN" altLang="en-US" sz="24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6748" name="Text Box 12"/>
          <p:cNvSpPr txBox="1"/>
          <p:nvPr/>
        </p:nvSpPr>
        <p:spPr>
          <a:xfrm>
            <a:off x="5880100" y="3429000"/>
            <a:ext cx="33680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play table tennis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16749" name="Text Box 13"/>
          <p:cNvSpPr txBox="1"/>
          <p:nvPr/>
        </p:nvSpPr>
        <p:spPr>
          <a:xfrm>
            <a:off x="5951538" y="5157788"/>
            <a:ext cx="391033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a swimming lesson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6750" name="Text Box 14"/>
          <p:cNvSpPr txBox="1"/>
          <p:nvPr/>
        </p:nvSpPr>
        <p:spPr>
          <a:xfrm>
            <a:off x="5880100" y="4292600"/>
            <a:ext cx="32994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a football match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537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25" y="1125538"/>
            <a:ext cx="2232025" cy="1309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ldLvl="0" animBg="1"/>
      <p:bldP spid="116742" grpId="0"/>
      <p:bldP spid="116743" grpId="0"/>
      <p:bldP spid="116744" grpId="0"/>
      <p:bldP spid="116745" grpId="0"/>
      <p:bldP spid="116746" grpId="0" bldLvl="0" animBg="1"/>
      <p:bldP spid="116747" grpId="0" bldLvl="0" animBg="1"/>
      <p:bldP spid="116748" grpId="0"/>
      <p:bldP spid="116749" grpId="0"/>
      <p:bldP spid="1167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6386" name="WordArt 10"/>
          <p:cNvSpPr>
            <a:spLocks noTextEdit="1"/>
          </p:cNvSpPr>
          <p:nvPr/>
        </p:nvSpPr>
        <p:spPr>
          <a:xfrm>
            <a:off x="3432175" y="1341438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Watch and match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2495550" y="2420938"/>
            <a:ext cx="6697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What do they do after school?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2711450" y="3357563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Liu Tao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2711450" y="4073525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Mike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2711450" y="4725988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Su Hai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2711450" y="5441950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Su Yang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Text Box 8"/>
          <p:cNvSpPr txBox="1"/>
          <p:nvPr/>
        </p:nvSpPr>
        <p:spPr>
          <a:xfrm>
            <a:off x="5880100" y="3429000"/>
            <a:ext cx="33680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play table tennis</a:t>
            </a:r>
            <a:endParaRPr lang="en-US" altLang="zh-CN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6393" name="Text Box 9"/>
          <p:cNvSpPr txBox="1"/>
          <p:nvPr/>
        </p:nvSpPr>
        <p:spPr>
          <a:xfrm>
            <a:off x="5951538" y="5157788"/>
            <a:ext cx="391033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a swimming lesson</a:t>
            </a:r>
            <a:endParaRPr lang="en-US" altLang="zh-CN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6394" name="Text Box 10"/>
          <p:cNvSpPr txBox="1"/>
          <p:nvPr/>
        </p:nvSpPr>
        <p:spPr>
          <a:xfrm>
            <a:off x="5880100" y="4292600"/>
            <a:ext cx="32994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a football match</a:t>
            </a:r>
            <a:endParaRPr lang="en-US" altLang="zh-CN" sz="32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7771" name="Line 11"/>
          <p:cNvSpPr/>
          <p:nvPr/>
        </p:nvSpPr>
        <p:spPr>
          <a:xfrm>
            <a:off x="4367213" y="3716338"/>
            <a:ext cx="129698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72" name="Line 12"/>
          <p:cNvSpPr/>
          <p:nvPr/>
        </p:nvSpPr>
        <p:spPr>
          <a:xfrm>
            <a:off x="3935413" y="4365625"/>
            <a:ext cx="1800225" cy="2159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73" name="Line 13"/>
          <p:cNvSpPr/>
          <p:nvPr/>
        </p:nvSpPr>
        <p:spPr>
          <a:xfrm>
            <a:off x="4224338" y="5084763"/>
            <a:ext cx="1655762" cy="36036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74" name="Line 14"/>
          <p:cNvSpPr/>
          <p:nvPr/>
        </p:nvSpPr>
        <p:spPr>
          <a:xfrm flipV="1">
            <a:off x="4583113" y="5589588"/>
            <a:ext cx="1225550" cy="2159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6399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1125538"/>
            <a:ext cx="2232025" cy="1309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7410" name="WordArt 10"/>
          <p:cNvSpPr>
            <a:spLocks noTextEdit="1"/>
          </p:cNvSpPr>
          <p:nvPr/>
        </p:nvSpPr>
        <p:spPr>
          <a:xfrm>
            <a:off x="4367213" y="908050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read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0" y="2349500"/>
            <a:ext cx="7488238" cy="380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AutoShape 4"/>
          <p:cNvSpPr/>
          <p:nvPr/>
        </p:nvSpPr>
        <p:spPr>
          <a:xfrm>
            <a:off x="3071813" y="2420938"/>
            <a:ext cx="3455987" cy="935037"/>
          </a:xfrm>
          <a:prstGeom prst="wedgeRoundRectCallout">
            <a:avLst>
              <a:gd name="adj1" fmla="val -4894"/>
              <a:gd name="adj2" fmla="val 114685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400" dirty="0">
                <a:latin typeface="Arial" panose="020B0604020202020204" pitchFamily="34" charset="0"/>
              </a:rPr>
              <a:t>Hi, Mike. 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</a:rPr>
              <a:t>Let’s</a:t>
            </a:r>
            <a:r>
              <a:rPr lang="en-US" altLang="zh-CN" sz="2400" dirty="0">
                <a:latin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</a:rPr>
              <a:t>go</a:t>
            </a:r>
            <a:r>
              <a:rPr lang="en-US" altLang="zh-CN" sz="2400" dirty="0">
                <a:latin typeface="Arial" panose="020B0604020202020204" pitchFamily="34" charset="0"/>
              </a:rPr>
              <a:t> and 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play table tennis.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7413" name="AutoShape 5"/>
          <p:cNvSpPr/>
          <p:nvPr/>
        </p:nvSpPr>
        <p:spPr>
          <a:xfrm>
            <a:off x="6743700" y="2708275"/>
            <a:ext cx="3168650" cy="647700"/>
          </a:xfrm>
          <a:prstGeom prst="wedgeRoundRectCallout">
            <a:avLst>
              <a:gd name="adj1" fmla="val -35019"/>
              <a:gd name="adj2" fmla="val 109069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400" dirty="0">
                <a:latin typeface="Arial" panose="020B0604020202020204" pitchFamily="34" charset="0"/>
              </a:rPr>
              <a:t>What day is it today?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7414" name="AutoShape 6"/>
          <p:cNvSpPr/>
          <p:nvPr/>
        </p:nvSpPr>
        <p:spPr>
          <a:xfrm>
            <a:off x="2640013" y="4941888"/>
            <a:ext cx="2520950" cy="576262"/>
          </a:xfrm>
          <a:prstGeom prst="wedgeRoundRectCallout">
            <a:avLst>
              <a:gd name="adj1" fmla="val 29472"/>
              <a:gd name="adj2" fmla="val -116116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400" dirty="0">
                <a:latin typeface="Arial" panose="020B0604020202020204" pitchFamily="34" charset="0"/>
              </a:rPr>
              <a:t>It’s Wednesday.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7415" name="AutoShape 7"/>
          <p:cNvSpPr/>
          <p:nvPr/>
        </p:nvSpPr>
        <p:spPr>
          <a:xfrm>
            <a:off x="4440238" y="5589588"/>
            <a:ext cx="5543550" cy="647700"/>
          </a:xfrm>
          <a:prstGeom prst="wedgeRoundRectCallout">
            <a:avLst>
              <a:gd name="adj1" fmla="val 5213"/>
              <a:gd name="adj2" fmla="val -195588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400" dirty="0">
                <a:latin typeface="Arial" panose="020B0604020202020204" pitchFamily="34" charset="0"/>
              </a:rPr>
              <a:t>Sorry, I have a football 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</a:rPr>
              <a:t>match</a:t>
            </a:r>
            <a:r>
              <a:rPr lang="en-US" altLang="zh-CN" sz="2400" dirty="0">
                <a:latin typeface="Arial" panose="020B0604020202020204" pitchFamily="34" charset="0"/>
              </a:rPr>
              <a:t> today.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118792" name="Text Box 8"/>
          <p:cNvSpPr txBox="1"/>
          <p:nvPr/>
        </p:nvSpPr>
        <p:spPr>
          <a:xfrm>
            <a:off x="2135188" y="1916113"/>
            <a:ext cx="2895600" cy="46037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Let’s=let us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让我们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8793" name="Text Box 9"/>
          <p:cNvSpPr txBox="1"/>
          <p:nvPr/>
        </p:nvSpPr>
        <p:spPr>
          <a:xfrm>
            <a:off x="5232400" y="1916113"/>
            <a:ext cx="504825" cy="46037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去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8794" name="Text Box 10"/>
          <p:cNvSpPr txBox="1"/>
          <p:nvPr/>
        </p:nvSpPr>
        <p:spPr>
          <a:xfrm>
            <a:off x="7896225" y="6092825"/>
            <a:ext cx="863600" cy="46037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比赛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bldLvl="0" animBg="1"/>
      <p:bldP spid="118793" grpId="0" bldLvl="0" animBg="1"/>
      <p:bldP spid="11879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8434" name="WordArt 10"/>
          <p:cNvSpPr>
            <a:spLocks noTextEdit="1"/>
          </p:cNvSpPr>
          <p:nvPr/>
        </p:nvSpPr>
        <p:spPr>
          <a:xfrm>
            <a:off x="4440238" y="10525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read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0013" y="2420938"/>
            <a:ext cx="6985000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AutoShape 4"/>
          <p:cNvSpPr/>
          <p:nvPr/>
        </p:nvSpPr>
        <p:spPr>
          <a:xfrm>
            <a:off x="3216275" y="2349500"/>
            <a:ext cx="5903913" cy="792163"/>
          </a:xfrm>
          <a:prstGeom prst="wedgeRoundRectCallout">
            <a:avLst>
              <a:gd name="adj1" fmla="val 17435"/>
              <a:gd name="adj2" fmla="val 92685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400" dirty="0">
                <a:latin typeface="Arial" panose="020B0604020202020204" pitchFamily="34" charset="0"/>
              </a:rPr>
              <a:t>Hi, Su Hai. Come and play table tennis.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8437" name="AutoShape 5"/>
          <p:cNvSpPr/>
          <p:nvPr/>
        </p:nvSpPr>
        <p:spPr>
          <a:xfrm>
            <a:off x="5087938" y="5373688"/>
            <a:ext cx="5184775" cy="647700"/>
          </a:xfrm>
          <a:prstGeom prst="wedgeRoundRectCallout">
            <a:avLst>
              <a:gd name="adj1" fmla="val -27310"/>
              <a:gd name="adj2" fmla="val -147060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400" dirty="0">
                <a:latin typeface="Arial" panose="020B0604020202020204" pitchFamily="34" charset="0"/>
              </a:rPr>
              <a:t>Sorry, I have a swimming lesson.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9458" name="WordArt 10"/>
          <p:cNvSpPr>
            <a:spLocks noTextEdit="1"/>
          </p:cNvSpPr>
          <p:nvPr/>
        </p:nvSpPr>
        <p:spPr>
          <a:xfrm>
            <a:off x="4440238" y="10525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read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2888" y="2133600"/>
            <a:ext cx="6678612" cy="410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AutoShape 4"/>
          <p:cNvSpPr/>
          <p:nvPr/>
        </p:nvSpPr>
        <p:spPr>
          <a:xfrm>
            <a:off x="3287713" y="2060575"/>
            <a:ext cx="3095625" cy="720725"/>
          </a:xfrm>
          <a:prstGeom prst="wedgeRoundRectCallout">
            <a:avLst>
              <a:gd name="adj1" fmla="val -3333"/>
              <a:gd name="adj2" fmla="val 9185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200" dirty="0">
                <a:latin typeface="Arial" panose="020B0604020202020204" pitchFamily="34" charset="0"/>
              </a:rPr>
              <a:t>What about Su Yang?</a:t>
            </a:r>
            <a:endParaRPr lang="zh-CN" altLang="en-US" sz="2200" dirty="0">
              <a:latin typeface="Arial" panose="020B0604020202020204" pitchFamily="34" charset="0"/>
            </a:endParaRPr>
          </a:p>
        </p:txBody>
      </p:sp>
      <p:sp>
        <p:nvSpPr>
          <p:cNvPr id="19461" name="AutoShape 5"/>
          <p:cNvSpPr/>
          <p:nvPr/>
        </p:nvSpPr>
        <p:spPr>
          <a:xfrm>
            <a:off x="5808663" y="2708275"/>
            <a:ext cx="4535487" cy="647700"/>
          </a:xfrm>
          <a:prstGeom prst="wedgeRoundRectCallout">
            <a:avLst>
              <a:gd name="adj1" fmla="val -15454"/>
              <a:gd name="adj2" fmla="val 11078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200" dirty="0">
                <a:latin typeface="Arial" panose="020B0604020202020204" pitchFamily="34" charset="0"/>
              </a:rPr>
              <a:t>She </a:t>
            </a:r>
            <a:r>
              <a:rPr lang="en-US" altLang="zh-CN" sz="2200" dirty="0">
                <a:solidFill>
                  <a:srgbClr val="FF3300"/>
                </a:solidFill>
                <a:latin typeface="Arial" panose="020B0604020202020204" pitchFamily="34" charset="0"/>
              </a:rPr>
              <a:t>has</a:t>
            </a:r>
            <a:r>
              <a:rPr lang="en-US" altLang="zh-CN" sz="2200" dirty="0">
                <a:latin typeface="Arial" panose="020B0604020202020204" pitchFamily="34" charset="0"/>
              </a:rPr>
              <a:t> a swimming lesson too.</a:t>
            </a:r>
            <a:endParaRPr lang="en-US" altLang="zh-CN" sz="2200" dirty="0">
              <a:latin typeface="Arial" panose="020B0604020202020204" pitchFamily="34" charset="0"/>
            </a:endParaRPr>
          </a:p>
        </p:txBody>
      </p:sp>
      <p:sp>
        <p:nvSpPr>
          <p:cNvPr id="19462" name="AutoShape 6"/>
          <p:cNvSpPr/>
          <p:nvPr/>
        </p:nvSpPr>
        <p:spPr>
          <a:xfrm>
            <a:off x="2855913" y="5084763"/>
            <a:ext cx="1944687" cy="576262"/>
          </a:xfrm>
          <a:prstGeom prst="wedgeRoundRectCallout">
            <a:avLst>
              <a:gd name="adj1" fmla="val 29185"/>
              <a:gd name="adj2" fmla="val -129889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200" dirty="0">
                <a:solidFill>
                  <a:srgbClr val="FF3300"/>
                </a:solidFill>
                <a:latin typeface="Arial" panose="020B0604020202020204" pitchFamily="34" charset="0"/>
              </a:rPr>
              <a:t>What a pity!</a:t>
            </a:r>
            <a:endParaRPr lang="zh-CN" altLang="en-US" sz="2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0839" name="Text Box 7"/>
          <p:cNvSpPr txBox="1"/>
          <p:nvPr/>
        </p:nvSpPr>
        <p:spPr>
          <a:xfrm>
            <a:off x="3000375" y="5734050"/>
            <a:ext cx="1439863" cy="46037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真遗憾！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1858" name="Text Box 2"/>
          <p:cNvSpPr txBox="1"/>
          <p:nvPr/>
        </p:nvSpPr>
        <p:spPr>
          <a:xfrm>
            <a:off x="2286000" y="2420938"/>
            <a:ext cx="8382000" cy="359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  <a:buFontTx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1.have, has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意为：有，吃，喝，举办等。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</a:pP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2.have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一般用在第一，二人称及复数主语后。</a:t>
            </a:r>
            <a:endParaRPr lang="zh-CN" altLang="en-US" sz="2400" dirty="0">
              <a:solidFill>
                <a:srgbClr val="FF3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 如：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I, You, We, They, Su Hai and Su Yang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等。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</a:pP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3.has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一般用在第三人称及单数主语后。</a:t>
            </a:r>
            <a:endParaRPr lang="zh-CN" altLang="en-US" sz="2400" dirty="0">
              <a:solidFill>
                <a:srgbClr val="FF3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如：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He, She, It, Gao Shan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等。 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3" name="WordArt 10"/>
          <p:cNvSpPr>
            <a:spLocks noTextEdit="1"/>
          </p:cNvSpPr>
          <p:nvPr/>
        </p:nvSpPr>
        <p:spPr>
          <a:xfrm>
            <a:off x="4295775" y="10525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Know more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484" name="Picture 6" descr="u=918574359,3509995459&amp;fm=21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388" y="908050"/>
            <a:ext cx="1944687" cy="145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1506" name="WordArt 10"/>
          <p:cNvSpPr>
            <a:spLocks noTextEdit="1"/>
          </p:cNvSpPr>
          <p:nvPr/>
        </p:nvSpPr>
        <p:spPr>
          <a:xfrm>
            <a:off x="4440238" y="10525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read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0" y="2276475"/>
            <a:ext cx="6121400" cy="388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AutoShape 4"/>
          <p:cNvSpPr/>
          <p:nvPr/>
        </p:nvSpPr>
        <p:spPr>
          <a:xfrm>
            <a:off x="3432175" y="2349500"/>
            <a:ext cx="4572000" cy="1008063"/>
          </a:xfrm>
          <a:prstGeom prst="wedgeRoundRectCallout">
            <a:avLst>
              <a:gd name="adj1" fmla="val -18125"/>
              <a:gd name="adj2" fmla="val 119606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200" dirty="0">
                <a:latin typeface="Arial" panose="020B0604020202020204" pitchFamily="34" charset="0"/>
              </a:rPr>
              <a:t>What about Saturday? We </a:t>
            </a:r>
            <a:r>
              <a:rPr lang="en-US" altLang="zh-CN" sz="2200" dirty="0">
                <a:solidFill>
                  <a:srgbClr val="FF3300"/>
                </a:solidFill>
                <a:latin typeface="Arial" panose="020B0604020202020204" pitchFamily="34" charset="0"/>
              </a:rPr>
              <a:t>don’t </a:t>
            </a:r>
            <a:endParaRPr lang="en-US" altLang="zh-CN" sz="2200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en-US" altLang="zh-CN" sz="2200" dirty="0">
                <a:latin typeface="Arial" panose="020B0604020202020204" pitchFamily="34" charset="0"/>
              </a:rPr>
              <a:t>have any lessons on Saturday?</a:t>
            </a:r>
            <a:endParaRPr lang="en-US" altLang="zh-CN" sz="2200" dirty="0">
              <a:latin typeface="Arial" panose="020B0604020202020204" pitchFamily="34" charset="0"/>
            </a:endParaRPr>
          </a:p>
        </p:txBody>
      </p:sp>
      <p:sp>
        <p:nvSpPr>
          <p:cNvPr id="21509" name="AutoShape 5"/>
          <p:cNvSpPr/>
          <p:nvPr/>
        </p:nvSpPr>
        <p:spPr>
          <a:xfrm>
            <a:off x="7751763" y="2781300"/>
            <a:ext cx="1584325" cy="647700"/>
          </a:xfrm>
          <a:prstGeom prst="wedgeRoundRectCallout">
            <a:avLst>
              <a:gd name="adj1" fmla="val -45389"/>
              <a:gd name="adj2" fmla="val 94606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200" dirty="0">
                <a:solidFill>
                  <a:srgbClr val="FF3300"/>
                </a:solidFill>
                <a:latin typeface="Arial" panose="020B0604020202020204" pitchFamily="34" charset="0"/>
              </a:rPr>
              <a:t>All right.</a:t>
            </a:r>
            <a:endParaRPr lang="en-US" altLang="zh-CN" sz="2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2886" name="Text Box 6"/>
          <p:cNvSpPr txBox="1"/>
          <p:nvPr/>
        </p:nvSpPr>
        <p:spPr>
          <a:xfrm>
            <a:off x="8543925" y="3573463"/>
            <a:ext cx="936625" cy="46037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好的。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2887" name="Text Box 7"/>
          <p:cNvSpPr txBox="1"/>
          <p:nvPr/>
        </p:nvSpPr>
        <p:spPr>
          <a:xfrm>
            <a:off x="7319963" y="1773238"/>
            <a:ext cx="2160587" cy="46037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don’t=do not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bldLvl="0" animBg="1"/>
      <p:bldP spid="12288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WordArt 10"/>
          <p:cNvSpPr>
            <a:spLocks noTextEdit="1"/>
          </p:cNvSpPr>
          <p:nvPr/>
        </p:nvSpPr>
        <p:spPr>
          <a:xfrm>
            <a:off x="4440238" y="1125538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Teaching aims: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5475" name="Rectangle 3"/>
          <p:cNvSpPr/>
          <p:nvPr/>
        </p:nvSpPr>
        <p:spPr>
          <a:xfrm>
            <a:off x="2135188" y="2402523"/>
            <a:ext cx="8467725" cy="34150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indent="152400" defTabSz="914400">
              <a:lnSpc>
                <a:spcPct val="150000"/>
              </a:lnSpc>
              <a:tabLst>
                <a:tab pos="1485900" algn="l"/>
              </a:tabLst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能听懂、会说，会读，会写：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Wednesday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Saturday,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152400" defTabSz="914400">
              <a:lnSpc>
                <a:spcPct val="150000"/>
              </a:lnSpc>
              <a:tabLst>
                <a:tab pos="1485900" algn="l"/>
              </a:tabLst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Sunday, Tuesday, Thursday, Friday, get up.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152400" defTabSz="914400">
              <a:lnSpc>
                <a:spcPct val="150000"/>
              </a:lnSpc>
              <a:tabLst>
                <a:tab pos="1485900" algn="l"/>
              </a:tabLst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能听懂、会说，会读词汇：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All right, after school, go, 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152400" defTabSz="914400">
              <a:lnSpc>
                <a:spcPct val="150000"/>
              </a:lnSpc>
              <a:tabLst>
                <a:tab pos="1485900" algn="l"/>
              </a:tabLst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match, today.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152400" defTabSz="914400">
              <a:lnSpc>
                <a:spcPct val="150000"/>
              </a:lnSpc>
              <a:tabLst>
                <a:tab pos="1485900" algn="l"/>
              </a:tabLst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能听懂、会说，会读句型：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I have…. He/She has….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152400" defTabSz="914400">
              <a:lnSpc>
                <a:spcPct val="150000"/>
              </a:lnSpc>
              <a:tabLst>
                <a:tab pos="1485900" algn="l"/>
              </a:tabLst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 We don’t have….What day is it today? It’s…. What a pity! 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268" name="Picture 6" descr="u=918574359,3509995459&amp;fm=21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388" y="908050"/>
            <a:ext cx="1944687" cy="145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WordArt 10">
            <a:hlinkClick r:id="rId1" action="ppaction://hlinkfile"/>
          </p:cNvPr>
          <p:cNvSpPr>
            <a:spLocks noTextEdit="1"/>
          </p:cNvSpPr>
          <p:nvPr/>
        </p:nvSpPr>
        <p:spPr>
          <a:xfrm>
            <a:off x="4440238" y="1412875"/>
            <a:ext cx="312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20000"/>
          </a:bodyPr>
          <a:p>
            <a:pPr algn="ctr"/>
            <a:r>
              <a:rPr lang="zh-CN" altLang="en-US" sz="360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Watch and repeat</a:t>
            </a:r>
            <a:endParaRPr lang="zh-CN" altLang="en-US" sz="360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1" name="Line 7"/>
          <p:cNvSpPr/>
          <p:nvPr/>
        </p:nvSpPr>
        <p:spPr>
          <a:xfrm flipV="1">
            <a:off x="4440238" y="2133600"/>
            <a:ext cx="31686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2708275"/>
            <a:ext cx="5173663" cy="3036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WordArt 10"/>
          <p:cNvSpPr>
            <a:spLocks noTextEdit="1"/>
          </p:cNvSpPr>
          <p:nvPr/>
        </p:nvSpPr>
        <p:spPr>
          <a:xfrm>
            <a:off x="4992688" y="1717675"/>
            <a:ext cx="312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20000"/>
          </a:bodyPr>
          <a:p>
            <a:pPr algn="ctr"/>
            <a:r>
              <a:rPr lang="zh-CN" altLang="en-US" sz="360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Good Reader</a:t>
            </a:r>
            <a:endParaRPr lang="zh-CN" altLang="en-US" sz="360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3555" name="Group 3"/>
          <p:cNvGrpSpPr/>
          <p:nvPr/>
        </p:nvGrpSpPr>
        <p:grpSpPr>
          <a:xfrm>
            <a:off x="2640013" y="2708275"/>
            <a:ext cx="7632700" cy="3240088"/>
            <a:chOff x="703" y="1706"/>
            <a:chExt cx="4808" cy="2041"/>
          </a:xfrm>
        </p:grpSpPr>
        <p:sp>
          <p:nvSpPr>
            <p:cNvPr id="23556" name="圆角矩形 13"/>
            <p:cNvSpPr/>
            <p:nvPr/>
          </p:nvSpPr>
          <p:spPr>
            <a:xfrm>
              <a:off x="884" y="1706"/>
              <a:ext cx="4491" cy="2041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 eaLnBrk="0" hangingPunct="0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57" name="TextBox 11"/>
            <p:cNvSpPr txBox="1"/>
            <p:nvPr/>
          </p:nvSpPr>
          <p:spPr>
            <a:xfrm>
              <a:off x="1856" y="2024"/>
              <a:ext cx="3655" cy="15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lnSpc>
                  <a:spcPct val="130000"/>
                </a:lnSpc>
              </a:pPr>
              <a:r>
                <a:rPr lang="zh-CN" altLang="en-US" sz="4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有表情地分组对话，并</a:t>
              </a: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>
                <a:lnSpc>
                  <a:spcPct val="130000"/>
                </a:lnSpc>
              </a:pPr>
              <a:r>
                <a:rPr lang="zh-CN" altLang="en-US" sz="4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</a:t>
              </a:r>
              <a:r>
                <a:rPr lang="zh-CN" altLang="en-US" sz="4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模仿语音语调</a:t>
              </a:r>
              <a:r>
                <a:rPr lang="zh-CN" altLang="en-US" sz="4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噢！</a:t>
              </a: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>
                <a:lnSpc>
                  <a:spcPct val="130000"/>
                </a:lnSpc>
              </a:pP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558" name="Picture 6" descr="u=918574359,3509995459&amp;fm=21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3" y="1842"/>
              <a:ext cx="1338" cy="99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4578" name="WordArt 10"/>
          <p:cNvSpPr>
            <a:spLocks noTextEdit="1"/>
          </p:cNvSpPr>
          <p:nvPr/>
        </p:nvSpPr>
        <p:spPr>
          <a:xfrm>
            <a:off x="4511675" y="1196975"/>
            <a:ext cx="312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20000"/>
          </a:bodyPr>
          <a:p>
            <a:pPr algn="ctr"/>
            <a:r>
              <a:rPr lang="zh-CN" altLang="en-US" sz="360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Let's act</a:t>
            </a:r>
            <a:endParaRPr lang="zh-CN" altLang="en-US" sz="360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79" name="Rectangle 3"/>
          <p:cNvSpPr/>
          <p:nvPr/>
        </p:nvSpPr>
        <p:spPr>
          <a:xfrm>
            <a:off x="3648075" y="2078038"/>
            <a:ext cx="5669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Comic Sans MS" panose="030F0702030302020204" pitchFamily="66" charset="0"/>
                <a:ea typeface="微软雅黑" panose="020B0503020204020204" pitchFamily="34" charset="-122"/>
              </a:rPr>
              <a:t>四人一小组，表演课文对话，比一比哪组表演的最棒！</a:t>
            </a:r>
            <a:endParaRPr lang="zh-CN" altLang="en-US" dirty="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2175" y="2708275"/>
            <a:ext cx="5173663" cy="3036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3" descr="homewor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4475" y="1628775"/>
            <a:ext cx="5926138" cy="1147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3"/>
          <p:cNvSpPr txBox="1"/>
          <p:nvPr/>
        </p:nvSpPr>
        <p:spPr>
          <a:xfrm>
            <a:off x="2566988" y="3500438"/>
            <a:ext cx="7439025" cy="1475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复述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Story time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中的故事。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预习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Cartoon time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290" name="WordArt 10">
            <a:hlinkClick r:id="rId1" action="ppaction://hlinkfile"/>
          </p:cNvPr>
          <p:cNvSpPr>
            <a:spLocks noTextEdit="1"/>
          </p:cNvSpPr>
          <p:nvPr/>
        </p:nvSpPr>
        <p:spPr>
          <a:xfrm>
            <a:off x="4440238" y="1125538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Enjoy the song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1" name="Line 3"/>
          <p:cNvSpPr/>
          <p:nvPr/>
        </p:nvSpPr>
        <p:spPr>
          <a:xfrm>
            <a:off x="4079875" y="1989138"/>
            <a:ext cx="32400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88" y="2276475"/>
            <a:ext cx="6570662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7522" name="Text Box 2"/>
          <p:cNvSpPr txBox="1"/>
          <p:nvPr/>
        </p:nvSpPr>
        <p:spPr>
          <a:xfrm>
            <a:off x="2855913" y="3497263"/>
            <a:ext cx="50403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What day is it today?</a:t>
            </a:r>
            <a:endParaRPr lang="en-US" altLang="zh-CN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Text Box 3"/>
          <p:cNvSpPr txBox="1"/>
          <p:nvPr/>
        </p:nvSpPr>
        <p:spPr>
          <a:xfrm>
            <a:off x="2855913" y="4505325"/>
            <a:ext cx="3009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It’s …</a:t>
            </a:r>
            <a:r>
              <a:rPr lang="en-US" altLang="zh-CN" sz="3200" dirty="0">
                <a:latin typeface="Arial" panose="020B0604020202020204" pitchFamily="34" charset="0"/>
              </a:rPr>
              <a:t> 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13316" name="WordArt 10"/>
          <p:cNvSpPr>
            <a:spLocks noTextEdit="1"/>
          </p:cNvSpPr>
          <p:nvPr/>
        </p:nvSpPr>
        <p:spPr>
          <a:xfrm>
            <a:off x="5016500" y="1628775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learn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7525" name="Rectangle 5"/>
          <p:cNvSpPr/>
          <p:nvPr/>
        </p:nvSpPr>
        <p:spPr>
          <a:xfrm>
            <a:off x="7391400" y="3562350"/>
            <a:ext cx="2011680" cy="4603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今天星期几？</a:t>
            </a:r>
            <a:endParaRPr lang="zh-CN" altLang="en-US" sz="2400" dirty="0">
              <a:solidFill>
                <a:srgbClr val="FF3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318" name="Picture 6" descr="u=918574359,3509995459&amp;fm=21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650" y="1557338"/>
            <a:ext cx="1944688" cy="145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/>
      <p:bldP spid="1075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27" name="WordArt 10"/>
          <p:cNvSpPr>
            <a:spLocks noTextEdit="1"/>
          </p:cNvSpPr>
          <p:nvPr/>
        </p:nvSpPr>
        <p:spPr>
          <a:xfrm>
            <a:off x="4295775" y="12684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learn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0" y="2543175"/>
          <a:ext cx="1919605" cy="194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971800" imgH="3009900" progId="Photoshop.Image.7">
                  <p:embed/>
                </p:oleObj>
              </mc:Choice>
              <mc:Fallback>
                <p:oleObj name="" r:id="rId1" imgW="2971800" imgH="3009900" progId="Photoshop.Image.7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2543175"/>
                        <a:ext cx="1919605" cy="194437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Text Box 4"/>
          <p:cNvSpPr txBox="1"/>
          <p:nvPr/>
        </p:nvSpPr>
        <p:spPr>
          <a:xfrm>
            <a:off x="3216275" y="4581525"/>
            <a:ext cx="50403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What day is it today?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08549" name="Text Box 5"/>
          <p:cNvSpPr txBox="1"/>
          <p:nvPr/>
        </p:nvSpPr>
        <p:spPr>
          <a:xfrm>
            <a:off x="3287713" y="5370513"/>
            <a:ext cx="3009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It’s 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Sunday.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051" name="WordArt 10"/>
          <p:cNvSpPr>
            <a:spLocks noTextEdit="1"/>
          </p:cNvSpPr>
          <p:nvPr/>
        </p:nvSpPr>
        <p:spPr>
          <a:xfrm>
            <a:off x="4295775" y="12684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learn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9571" name="Text Box 3"/>
          <p:cNvSpPr txBox="1"/>
          <p:nvPr/>
        </p:nvSpPr>
        <p:spPr>
          <a:xfrm>
            <a:off x="3216275" y="4581525"/>
            <a:ext cx="50403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What day is it today?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09572" name="Text Box 4"/>
          <p:cNvSpPr txBox="1"/>
          <p:nvPr/>
        </p:nvSpPr>
        <p:spPr>
          <a:xfrm>
            <a:off x="3287713" y="5370513"/>
            <a:ext cx="3009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It’s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 Monday.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0" y="2445385"/>
          <a:ext cx="211264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971800" imgH="3009900" progId="Photoshop.Image.7">
                  <p:embed/>
                </p:oleObj>
              </mc:Choice>
              <mc:Fallback>
                <p:oleObj name="" r:id="rId1" imgW="2971800" imgH="3009900" progId="Photoshop.Image.7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2445385"/>
                        <a:ext cx="2112645" cy="21399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075" name="WordArt 10"/>
          <p:cNvSpPr>
            <a:spLocks noTextEdit="1"/>
          </p:cNvSpPr>
          <p:nvPr/>
        </p:nvSpPr>
        <p:spPr>
          <a:xfrm>
            <a:off x="4295775" y="12684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learn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0595" name="Text Box 3"/>
          <p:cNvSpPr txBox="1"/>
          <p:nvPr/>
        </p:nvSpPr>
        <p:spPr>
          <a:xfrm>
            <a:off x="3216275" y="4581525"/>
            <a:ext cx="50403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What day is it today?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10596" name="Text Box 4"/>
          <p:cNvSpPr txBox="1"/>
          <p:nvPr/>
        </p:nvSpPr>
        <p:spPr>
          <a:xfrm>
            <a:off x="3287713" y="5370513"/>
            <a:ext cx="3009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It’s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 Tuesday.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0" y="2445385"/>
          <a:ext cx="210375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2959100" imgH="3009900" progId="Photoshop.Image.7">
                  <p:embed/>
                </p:oleObj>
              </mc:Choice>
              <mc:Fallback>
                <p:oleObj name="" r:id="rId1" imgW="2959100" imgH="3009900" progId="Photoshop.Image.7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2445385"/>
                        <a:ext cx="2103755" cy="21399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099" name="WordArt 10"/>
          <p:cNvSpPr>
            <a:spLocks noTextEdit="1"/>
          </p:cNvSpPr>
          <p:nvPr/>
        </p:nvSpPr>
        <p:spPr>
          <a:xfrm>
            <a:off x="4295775" y="12684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learn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1619" name="Text Box 3"/>
          <p:cNvSpPr txBox="1"/>
          <p:nvPr/>
        </p:nvSpPr>
        <p:spPr>
          <a:xfrm>
            <a:off x="3216275" y="4581525"/>
            <a:ext cx="50403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What day is it today?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11620" name="Text Box 4"/>
          <p:cNvSpPr txBox="1"/>
          <p:nvPr/>
        </p:nvSpPr>
        <p:spPr>
          <a:xfrm>
            <a:off x="3287713" y="5370513"/>
            <a:ext cx="36718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It’s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 Wednesday.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0" y="2409190"/>
          <a:ext cx="22510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3060700" imgH="3009900" progId="Photoshop.Image.7">
                  <p:embed/>
                </p:oleObj>
              </mc:Choice>
              <mc:Fallback>
                <p:oleObj name="" r:id="rId1" imgW="3060700" imgH="3009900" progId="Photoshop.Image.7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2409190"/>
                        <a:ext cx="2251075" cy="22129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123" name="WordArt 10"/>
          <p:cNvSpPr>
            <a:spLocks noTextEdit="1"/>
          </p:cNvSpPr>
          <p:nvPr/>
        </p:nvSpPr>
        <p:spPr>
          <a:xfrm>
            <a:off x="4295775" y="1268413"/>
            <a:ext cx="26670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5400"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Let’s  learn</a:t>
            </a:r>
            <a:endParaRPr lang="zh-CN" altLang="en-US" sz="5400"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643" name="Text Box 3"/>
          <p:cNvSpPr txBox="1"/>
          <p:nvPr/>
        </p:nvSpPr>
        <p:spPr>
          <a:xfrm>
            <a:off x="3216275" y="4581525"/>
            <a:ext cx="50403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What day is it today?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12644" name="Text Box 4"/>
          <p:cNvSpPr txBox="1"/>
          <p:nvPr/>
        </p:nvSpPr>
        <p:spPr>
          <a:xfrm>
            <a:off x="3287713" y="5370513"/>
            <a:ext cx="3009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zh-CN" sz="3200" b="1" dirty="0">
                <a:latin typeface="Arial" panose="020B0604020202020204" pitchFamily="34" charset="0"/>
              </a:rPr>
              <a:t>It’s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 Thursday.</a:t>
            </a:r>
            <a:endParaRPr lang="en-US" altLang="zh-CN"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0" y="2366645"/>
          <a:ext cx="2268855" cy="2297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2997200" imgH="3035300" progId="Photoshop.Image.7">
                  <p:embed/>
                </p:oleObj>
              </mc:Choice>
              <mc:Fallback>
                <p:oleObj name="" r:id="rId1" imgW="2997200" imgH="3035300" progId="Photoshop.Image.7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2366645"/>
                        <a:ext cx="2268855" cy="229743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9.xml><?xml version="1.0" encoding="utf-8"?>
<p:tagLst xmlns:p="http://schemas.openxmlformats.org/presentationml/2006/main">
  <p:tag name="COMMONDATA" val="eyJoZGlkIjoiMGRlYTM3ZmUzMjgwZTgxMDAwYzVhYWE1NjYxN2QzZTc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_3*i*1"/>
  <p:tag name="KSO_WM_UNIT_LAYERLEVEL" val="1"/>
  <p:tag name="KSO_WM_TAG_VERSION" val="1.0"/>
  <p:tag name="KSO_WM_BEAUTIFY_FLAG" val="#wm#"/>
  <p:tag name="KSO_WM_UNIT_DIAGRAM_ISNUMVISUAL" val="0"/>
  <p:tag name="KSO_WM_UNIT_DIAGRAM_ISREFERUNIT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  <p:tag name="KSO_WM_UNIT_DIAGRAM_ISNUMVISUAL" val="0"/>
  <p:tag name="KSO_WM_UNIT_DIAGRAM_ISREFERUNIT" val="0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  <p:tag name="KSO_WM_UNIT_DIAGRAM_ISNUMVISUAL" val="0"/>
  <p:tag name="KSO_WM_UNIT_DIAGRAM_ISREFERUNIT" val="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5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5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47_1"/>
  <p:tag name="KSO_WM_TEMPLATE_CATEGORY" val="custom"/>
  <p:tag name="KSO_WM_TEMPLATE_INDEX" val="20196575"/>
  <p:tag name="KSO_WM_TEMPLATE_SUBCATEGORY" val="0"/>
  <p:tag name="KSO_WM_TEMPLATE_THUMBS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rgbClr val="466424"/>
      </a:dk1>
      <a:lt1>
        <a:srgbClr val="FFFFFF"/>
      </a:lt1>
      <a:dk2>
        <a:srgbClr val="7A9858"/>
      </a:dk2>
      <a:lt2>
        <a:srgbClr val="FFFFFF"/>
      </a:lt2>
      <a:accent1>
        <a:srgbClr val="3B561D"/>
      </a:accent1>
      <a:accent2>
        <a:srgbClr val="98CC77"/>
      </a:accent2>
      <a:accent3>
        <a:srgbClr val="779989"/>
      </a:accent3>
      <a:accent4>
        <a:srgbClr val="354B1B"/>
      </a:accent4>
      <a:accent5>
        <a:srgbClr val="466424"/>
      </a:accent5>
      <a:accent6>
        <a:srgbClr val="BED7CB"/>
      </a:accent6>
      <a:hlink>
        <a:srgbClr val="98CC77"/>
      </a:hlink>
      <a:folHlink>
        <a:srgbClr val="AABBCB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温暖色调">
  <a:themeElements>
    <a:clrScheme name="温暖色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温暖色调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温暖色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温暖色调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温暖色调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温暖色调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温暖色调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温暖色调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温暖色调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温暖色调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温暖色调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温暖色调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温暖色调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温暖色调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WPS 演示</Application>
  <PresentationFormat>全屏显示(4:3)</PresentationFormat>
  <Paragraphs>199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黑体</vt:lpstr>
      <vt:lpstr>Comic Sans MS</vt:lpstr>
      <vt:lpstr>Arial Unicode MS</vt:lpstr>
      <vt:lpstr>Wingdings</vt:lpstr>
      <vt:lpstr>Office 主题​​</vt:lpstr>
      <vt:lpstr>温暖色调</vt:lpstr>
      <vt:lpstr>自定义设计方案</vt:lpstr>
      <vt:lpstr>Photoshop.Image.7</vt:lpstr>
      <vt:lpstr>Photoshop.Image.7</vt:lpstr>
      <vt:lpstr>Photoshop.Image.7</vt:lpstr>
      <vt:lpstr>Photoshop.Image.7</vt:lpstr>
      <vt:lpstr>Photoshop.Image.7</vt:lpstr>
      <vt:lpstr>Photoshop.Image.7</vt:lpstr>
      <vt:lpstr>Photoshop.Image.7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  馮馮ぁ←⒈</cp:lastModifiedBy>
  <cp:revision>49</cp:revision>
  <dcterms:created xsi:type="dcterms:W3CDTF">2015-09-25T03:09:21Z</dcterms:created>
  <dcterms:modified xsi:type="dcterms:W3CDTF">2022-09-29T06:59:14Z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2052-11.1.0.12156</vt:lpwstr>
  </property>
  <property fmtid="{D5CDD505-2E9C-101B-9397-08002B2CF9AE}" pid="3" name="ICV">
    <vt:lpwstr>E396E21377B948228F92FD3AAD2CFFF8</vt:lpwstr>
  </property>
</Properties>
</file>