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78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9" r:id="rId13"/>
    <p:sldId id="380" r:id="rId14"/>
    <p:sldId id="375" r:id="rId15"/>
    <p:sldId id="377" r:id="rId16"/>
    <p:sldId id="376" r:id="rId17"/>
    <p:sldId id="378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3" r:id="rId31"/>
    <p:sldId id="271" r:id="rId32"/>
  </p:sldIdLst>
  <p:sldSz cx="9144000" cy="5143500" type="screen16x9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9852" autoAdjust="0"/>
  </p:normalViewPr>
  <p:slideViewPr>
    <p:cSldViewPr>
      <p:cViewPr varScale="1">
        <p:scale>
          <a:sx n="151" d="100"/>
          <a:sy n="151" d="100"/>
        </p:scale>
        <p:origin x="690" y="132"/>
      </p:cViewPr>
      <p:guideLst>
        <p:guide orient="horz" pos="1695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tags" Target="tags/tag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6" y="3305176"/>
            <a:ext cx="7772221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6" y="2180035"/>
            <a:ext cx="7772221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200151"/>
            <a:ext cx="405698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200151"/>
            <a:ext cx="405817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05979"/>
            <a:ext cx="8229481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61" y="1151335"/>
            <a:ext cx="404031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61" y="1631156"/>
            <a:ext cx="404031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6" y="1151335"/>
            <a:ext cx="404150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6" y="1631156"/>
            <a:ext cx="404150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4787"/>
            <a:ext cx="3007910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4" y="204789"/>
            <a:ext cx="5112019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076327"/>
            <a:ext cx="3007910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5475" y="812404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3600451"/>
            <a:ext cx="5487114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459581"/>
            <a:ext cx="5487114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025504"/>
            <a:ext cx="5487114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6" y="205980"/>
            <a:ext cx="2056477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1" y="205980"/>
            <a:ext cx="6058689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slide" Target="../slides/slid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7" Type="http://schemas.openxmlformats.org/officeDocument/2006/relationships/theme" Target="../theme/theme2.xml"/><Relationship Id="rId26" Type="http://schemas.openxmlformats.org/officeDocument/2006/relationships/image" Target="../media/image1.png"/><Relationship Id="rId25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705" y="92710"/>
            <a:ext cx="1461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认识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6-9</a:t>
            </a:r>
            <a:endParaRPr lang="en-US" altLang="zh-CN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8038958" y="4772781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1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  <a:endParaRPr kumimoji="1"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411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emf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8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png"/><Relationship Id="rId2" Type="http://schemas.openxmlformats.org/officeDocument/2006/relationships/image" Target="../media/image45.jpeg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1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1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2.png"/><Relationship Id="rId1" Type="http://schemas.openxmlformats.org/officeDocument/2006/relationships/image" Target="../media/image61.e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4.jpe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76240"/>
            <a:ext cx="48672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直线连接符 4"/>
          <p:cNvCxnSpPr/>
          <p:nvPr/>
        </p:nvCxnSpPr>
        <p:spPr>
          <a:xfrm>
            <a:off x="0" y="318770"/>
            <a:ext cx="3275965" cy="0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627849" y="1707507"/>
            <a:ext cx="3536866" cy="108491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认识</a:t>
            </a:r>
            <a:r>
              <a:rPr lang="en-US" altLang="zh-CN" sz="6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～</a:t>
            </a:r>
            <a:r>
              <a:rPr lang="en-US" altLang="zh-CN" sz="6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endParaRPr lang="zh-CN" altLang="en-US" sz="6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print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1451314" y="428927"/>
            <a:ext cx="3352800" cy="62230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认识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以内的数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print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71838" y="1852622"/>
            <a:ext cx="26003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8" name="TextBox 14"/>
          <p:cNvSpPr txBox="1">
            <a:spLocks noChangeArrowheads="1"/>
          </p:cNvSpPr>
          <p:nvPr/>
        </p:nvSpPr>
        <p:spPr bwMode="auto">
          <a:xfrm>
            <a:off x="4357686" y="1681163"/>
            <a:ext cx="5715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6725" y="2976564"/>
            <a:ext cx="295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9625" y="2595564"/>
            <a:ext cx="295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4388" y="2981326"/>
            <a:ext cx="295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7288" y="2600326"/>
            <a:ext cx="295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2050" y="2986089"/>
            <a:ext cx="295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0011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57290" y="928676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看数接着画。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86123" y="1714494"/>
            <a:ext cx="28860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9" name="TextBox 14"/>
          <p:cNvSpPr txBox="1">
            <a:spLocks noChangeArrowheads="1"/>
          </p:cNvSpPr>
          <p:nvPr/>
        </p:nvSpPr>
        <p:spPr bwMode="auto">
          <a:xfrm>
            <a:off x="4214814" y="1785932"/>
            <a:ext cx="5715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886080"/>
            <a:ext cx="3429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6786" y="2505080"/>
            <a:ext cx="3429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1549" y="2886080"/>
            <a:ext cx="3429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4449" y="2514605"/>
            <a:ext cx="3429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0011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57290" y="928676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看数接着画。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847"/>
          <a:stretch>
            <a:fillRect/>
          </a:stretch>
        </p:blipFill>
        <p:spPr bwMode="auto">
          <a:xfrm>
            <a:off x="285750" y="1571625"/>
            <a:ext cx="79359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595813" y="1708150"/>
            <a:ext cx="2116137" cy="120650"/>
          </a:xfrm>
          <a:prstGeom prst="rect">
            <a:avLst/>
          </a:prstGeom>
          <a:solidFill>
            <a:srgbClr val="FF0066">
              <a:alpha val="4235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28700" y="1714500"/>
            <a:ext cx="3576638" cy="100013"/>
          </a:xfrm>
          <a:prstGeom prst="rect">
            <a:avLst/>
          </a:prstGeom>
          <a:solidFill>
            <a:srgbClr val="33CC33">
              <a:alpha val="4235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0011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7290" y="928676"/>
            <a:ext cx="688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看着直尺说一说，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离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近一些还是离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近一些。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47039" y="3143254"/>
            <a:ext cx="2039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离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近一些。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847"/>
          <a:stretch>
            <a:fillRect/>
          </a:stretch>
        </p:blipFill>
        <p:spPr bwMode="auto">
          <a:xfrm>
            <a:off x="285750" y="1571625"/>
            <a:ext cx="79359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286380" y="1708150"/>
            <a:ext cx="2143140" cy="149220"/>
          </a:xfrm>
          <a:prstGeom prst="rect">
            <a:avLst/>
          </a:prstGeom>
          <a:solidFill>
            <a:srgbClr val="FF0066">
              <a:alpha val="4235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0011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7290" y="92867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看着直尺说一说。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71604" y="3286130"/>
            <a:ext cx="3746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后面的数有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00166" y="2643188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后面的数有哪些？都比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大还是小？</a:t>
            </a:r>
            <a:endParaRPr lang="zh-CN" altLang="en-US" sz="2400" b="1" dirty="0"/>
          </a:p>
        </p:txBody>
      </p:sp>
      <p:sp>
        <p:nvSpPr>
          <p:cNvPr id="12" name="矩形 11"/>
          <p:cNvSpPr/>
          <p:nvPr/>
        </p:nvSpPr>
        <p:spPr>
          <a:xfrm>
            <a:off x="1571604" y="3929072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都比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大。</a:t>
            </a:r>
            <a:endParaRPr lang="zh-CN" altLang="en-US" sz="24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4"/>
          <p:cNvSpPr txBox="1">
            <a:spLocks noChangeArrowheads="1"/>
          </p:cNvSpPr>
          <p:nvPr/>
        </p:nvSpPr>
        <p:spPr bwMode="auto">
          <a:xfrm>
            <a:off x="785786" y="3000378"/>
            <a:ext cx="392909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一共有（    ）朵花。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625" y="1571625"/>
            <a:ext cx="799306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0011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7290" y="92867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714348" y="2357436"/>
            <a:ext cx="35719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1598393" y="2357436"/>
            <a:ext cx="35719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482438" y="2357436"/>
            <a:ext cx="35719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3366483" y="2357436"/>
            <a:ext cx="35719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4250528" y="2357436"/>
            <a:ext cx="35719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34573" y="2357436"/>
            <a:ext cx="35719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6018618" y="2357436"/>
            <a:ext cx="35719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6902663" y="2428874"/>
            <a:ext cx="35719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7786710" y="2428874"/>
            <a:ext cx="35719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2214546" y="2928940"/>
            <a:ext cx="35719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625" y="1571625"/>
            <a:ext cx="799306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428625" y="1428750"/>
            <a:ext cx="5357813" cy="1143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CFC"/>
              </a:clrFrom>
              <a:clrTo>
                <a:srgbClr val="FD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714500"/>
            <a:ext cx="7159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0011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7290" y="928676"/>
            <a:ext cx="6372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圈起左边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朵，再把右数的第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朵涂上红色。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8688" y="1571633"/>
            <a:ext cx="70342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14375" y="3324233"/>
            <a:ext cx="47863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）一共有</a:t>
            </a:r>
            <a:r>
              <a:rPr lang="zh-CN" altLang="en-US" sz="24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）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个水果。</a:t>
            </a:r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500298" y="2000246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286116" y="2000246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160404" y="1967209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4929190" y="1967209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5715008" y="1967209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6517858" y="2000246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7303676" y="2000246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857488" y="3214692"/>
            <a:ext cx="39145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32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34544" y="711432"/>
            <a:ext cx="33651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endParaRPr lang="en-US" altLang="zh-CN" sz="2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1" y="82152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88850" y="749263"/>
            <a:ext cx="173156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从左边数起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8688" y="1571633"/>
            <a:ext cx="70342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/>
          <p:nvPr/>
        </p:nvSpPr>
        <p:spPr>
          <a:xfrm>
            <a:off x="1034544" y="711432"/>
            <a:ext cx="33651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endParaRPr lang="en-US" altLang="zh-CN" sz="2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1" y="82152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071802" y="2000246"/>
            <a:ext cx="6495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7" name="组合 12"/>
          <p:cNvGrpSpPr/>
          <p:nvPr/>
        </p:nvGrpSpPr>
        <p:grpSpPr bwMode="auto">
          <a:xfrm>
            <a:off x="714375" y="3414722"/>
            <a:ext cx="8143875" cy="514350"/>
            <a:chOff x="1000100" y="2571750"/>
            <a:chExt cx="8143900" cy="514956"/>
          </a:xfrm>
        </p:grpSpPr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1000100" y="2610151"/>
              <a:ext cx="814390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   是第</a:t>
              </a:r>
              <a:r>
                <a:rPr lang="en-US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个，   是第</a:t>
              </a:r>
              <a:r>
                <a:rPr lang="zh-CN" altLang="en-US" sz="2400" b="1" dirty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个，  是第</a:t>
              </a:r>
              <a:r>
                <a:rPr lang="zh-CN" altLang="en-US" sz="2400" b="1" dirty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个。</a:t>
              </a:r>
              <a:endPara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/>
            <a:srcRect l="16882" t="3459" b="61023"/>
            <a:stretch>
              <a:fillRect/>
            </a:stretch>
          </p:blipFill>
          <p:spPr bwMode="auto">
            <a:xfrm>
              <a:off x="1843086" y="2631497"/>
              <a:ext cx="468972" cy="42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868" y="2643188"/>
              <a:ext cx="558241" cy="419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57950" y="2571750"/>
              <a:ext cx="395283" cy="514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488850" y="749263"/>
            <a:ext cx="173156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从左边数起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857752" y="3357568"/>
            <a:ext cx="3898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429502" y="3395668"/>
            <a:ext cx="3898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3200" b="1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3" grpId="0"/>
      <p:bldP spid="2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8688" y="1571633"/>
            <a:ext cx="70342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组合 19"/>
          <p:cNvGrpSpPr/>
          <p:nvPr/>
        </p:nvGrpSpPr>
        <p:grpSpPr bwMode="auto">
          <a:xfrm>
            <a:off x="714375" y="3286125"/>
            <a:ext cx="8143875" cy="714375"/>
            <a:chOff x="1000100" y="3571882"/>
            <a:chExt cx="8143900" cy="714380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2"/>
            <a:srcRect l="25993" t="65443" r="5020"/>
            <a:stretch>
              <a:fillRect/>
            </a:stretch>
          </p:blipFill>
          <p:spPr bwMode="auto">
            <a:xfrm>
              <a:off x="1857356" y="3748117"/>
              <a:ext cx="442314" cy="466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组合 18"/>
            <p:cNvGrpSpPr/>
            <p:nvPr/>
          </p:nvGrpSpPr>
          <p:grpSpPr bwMode="auto">
            <a:xfrm>
              <a:off x="1000100" y="3571882"/>
              <a:ext cx="8143900" cy="714380"/>
              <a:chOff x="1000100" y="3071816"/>
              <a:chExt cx="8143900" cy="714380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 l="54556" t="63776" r="40427"/>
              <a:stretch>
                <a:fillRect/>
              </a:stretch>
            </p:blipFill>
            <p:spPr bwMode="auto">
              <a:xfrm>
                <a:off x="5429256" y="3071816"/>
                <a:ext cx="402475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Box 14"/>
              <p:cNvSpPr txBox="1">
                <a:spLocks noChangeArrowheads="1"/>
              </p:cNvSpPr>
              <p:nvPr/>
            </p:nvSpPr>
            <p:spPr bwMode="auto">
              <a:xfrm>
                <a:off x="1000100" y="3253093"/>
                <a:ext cx="814390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3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   后面有</a:t>
                </a:r>
                <a:r>
                  <a:rPr lang="zh-CN" altLang="en-US" sz="2400" b="1" dirty="0">
                    <a:solidFill>
                      <a:srgbClr val="FF3399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 ）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个水果，  前面有</a:t>
                </a:r>
                <a:r>
                  <a:rPr lang="zh-CN" altLang="en-US" sz="2400" b="1" dirty="0">
                    <a:solidFill>
                      <a:srgbClr val="FF3399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 ）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个水果。</a:t>
                </a:r>
                <a:endPara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23" name="圆角矩形 22"/>
          <p:cNvSpPr/>
          <p:nvPr/>
        </p:nvSpPr>
        <p:spPr>
          <a:xfrm>
            <a:off x="3071802" y="1643056"/>
            <a:ext cx="4857784" cy="928694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6116" y="341573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3200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2285984" y="1643056"/>
            <a:ext cx="2500330" cy="928694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25356" y="341573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3200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34544" y="711432"/>
            <a:ext cx="33651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endParaRPr lang="en-US" altLang="zh-CN" sz="2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1" y="82152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488850" y="749263"/>
            <a:ext cx="173156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从左边数起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/>
      <p:bldP spid="35" grpId="0" animBg="1"/>
      <p:bldP spid="36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71643" y="1619263"/>
            <a:ext cx="55721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/>
          <p:nvPr/>
        </p:nvGrpSpPr>
        <p:grpSpPr bwMode="auto">
          <a:xfrm>
            <a:off x="3857620" y="661987"/>
            <a:ext cx="3368864" cy="500067"/>
            <a:chOff x="4713148" y="-1752234"/>
            <a:chExt cx="4913782" cy="499725"/>
          </a:xfrm>
          <a:solidFill>
            <a:srgbClr val="FFFFCC"/>
          </a:solidFill>
          <a:effectLst/>
        </p:grpSpPr>
        <p:sp>
          <p:nvSpPr>
            <p:cNvPr id="6" name="圆角矩形标注 5"/>
            <p:cNvSpPr/>
            <p:nvPr/>
          </p:nvSpPr>
          <p:spPr>
            <a:xfrm>
              <a:off x="4713148" y="-1752232"/>
              <a:ext cx="4913782" cy="499723"/>
            </a:xfrm>
            <a:prstGeom prst="wedgeRoundRectCallout">
              <a:avLst>
                <a:gd name="adj1" fmla="val 52067"/>
                <a:gd name="adj2" fmla="val 70598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4713148" y="-1752234"/>
              <a:ext cx="4913782" cy="4613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各套中几个？谁得第一？</a:t>
              </a:r>
              <a:endParaRPr lang="zh-CN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72330" y="642924"/>
            <a:ext cx="1225827" cy="97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992577" y="771550"/>
            <a:ext cx="33651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endParaRPr lang="en-US" altLang="zh-CN" sz="2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8164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圆角矩形标注 11"/>
          <p:cNvSpPr/>
          <p:nvPr/>
        </p:nvSpPr>
        <p:spPr>
          <a:xfrm>
            <a:off x="5857884" y="1714494"/>
            <a:ext cx="1571636" cy="500066"/>
          </a:xfrm>
          <a:prstGeom prst="wedgeRoundRectCallout">
            <a:avLst>
              <a:gd name="adj1" fmla="val -64195"/>
              <a:gd name="adj2" fmla="val 8492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套中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857884" y="2500312"/>
            <a:ext cx="1571636" cy="500066"/>
          </a:xfrm>
          <a:prstGeom prst="wedgeRoundRectCallout">
            <a:avLst>
              <a:gd name="adj1" fmla="val -71879"/>
              <a:gd name="adj2" fmla="val 6250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套中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5643570" y="3214692"/>
            <a:ext cx="1571636" cy="500066"/>
          </a:xfrm>
          <a:prstGeom prst="wedgeRoundRectCallout">
            <a:avLst>
              <a:gd name="adj1" fmla="val -71330"/>
              <a:gd name="adj2" fmla="val 2627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套中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7789" y="4334546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小猴得第一。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sp>
        <p:nvSpPr>
          <p:cNvPr id="22" name="AutoShape 3"/>
          <p:cNvSpPr/>
          <p:nvPr/>
        </p:nvSpPr>
        <p:spPr>
          <a:xfrm>
            <a:off x="3714744" y="500048"/>
            <a:ext cx="4142430" cy="461645"/>
          </a:xfrm>
          <a:prstGeom prst="wedgeRoundRectCallout">
            <a:avLst>
              <a:gd name="adj1" fmla="val 36588"/>
              <a:gd name="adj2" fmla="val 77917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小朋友们正在玩套圈游戏！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2330" y="1285866"/>
            <a:ext cx="882898" cy="126525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142990"/>
            <a:ext cx="5072098" cy="348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 bwMode="auto">
          <a:xfrm>
            <a:off x="858838" y="1928814"/>
            <a:ext cx="1123963" cy="461665"/>
            <a:chOff x="858226" y="1571618"/>
            <a:chExt cx="1124548" cy="461368"/>
          </a:xfrm>
        </p:grpSpPr>
        <p:grpSp>
          <p:nvGrpSpPr>
            <p:cNvPr id="3" name="组合 8"/>
            <p:cNvGrpSpPr/>
            <p:nvPr/>
          </p:nvGrpSpPr>
          <p:grpSpPr bwMode="auto">
            <a:xfrm>
              <a:off x="858226" y="1571618"/>
              <a:ext cx="1124548" cy="461368"/>
              <a:chOff x="858226" y="2571750"/>
              <a:chExt cx="1124548" cy="461368"/>
            </a:xfrm>
          </p:grpSpPr>
          <p:sp>
            <p:nvSpPr>
              <p:cNvPr id="13340" name="矩形 5"/>
              <p:cNvSpPr>
                <a:spLocks noChangeArrowheads="1"/>
              </p:cNvSpPr>
              <p:nvPr/>
            </p:nvSpPr>
            <p:spPr bwMode="auto">
              <a:xfrm>
                <a:off x="858226" y="2571750"/>
                <a:ext cx="338730" cy="461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6</a:t>
                </a:r>
                <a:endParaRPr lang="zh-CN" altLang="en-US" sz="24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41" name="矩形 6"/>
              <p:cNvSpPr>
                <a:spLocks noChangeArrowheads="1"/>
              </p:cNvSpPr>
              <p:nvPr/>
            </p:nvSpPr>
            <p:spPr bwMode="auto">
              <a:xfrm>
                <a:off x="1644044" y="2571750"/>
                <a:ext cx="338730" cy="461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8</a:t>
                </a:r>
                <a:endParaRPr lang="zh-CN" altLang="en-US" sz="24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339" name="Picture 4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142976" y="1571618"/>
              <a:ext cx="500066" cy="45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合 11"/>
          <p:cNvGrpSpPr/>
          <p:nvPr/>
        </p:nvGrpSpPr>
        <p:grpSpPr bwMode="auto">
          <a:xfrm>
            <a:off x="2928938" y="1928814"/>
            <a:ext cx="1123963" cy="461665"/>
            <a:chOff x="858226" y="1571618"/>
            <a:chExt cx="1124548" cy="461368"/>
          </a:xfrm>
        </p:grpSpPr>
        <p:grpSp>
          <p:nvGrpSpPr>
            <p:cNvPr id="5" name="组合 8"/>
            <p:cNvGrpSpPr/>
            <p:nvPr/>
          </p:nvGrpSpPr>
          <p:grpSpPr bwMode="auto">
            <a:xfrm>
              <a:off x="858226" y="1571618"/>
              <a:ext cx="1124548" cy="461368"/>
              <a:chOff x="858226" y="2571750"/>
              <a:chExt cx="1124548" cy="461368"/>
            </a:xfrm>
          </p:grpSpPr>
          <p:sp>
            <p:nvSpPr>
              <p:cNvPr id="13336" name="矩形 14"/>
              <p:cNvSpPr>
                <a:spLocks noChangeArrowheads="1"/>
              </p:cNvSpPr>
              <p:nvPr/>
            </p:nvSpPr>
            <p:spPr bwMode="auto">
              <a:xfrm>
                <a:off x="858226" y="2571750"/>
                <a:ext cx="338730" cy="461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9</a:t>
                </a:r>
                <a:endParaRPr lang="zh-CN" altLang="en-US" sz="24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37" name="矩形 15"/>
              <p:cNvSpPr>
                <a:spLocks noChangeArrowheads="1"/>
              </p:cNvSpPr>
              <p:nvPr/>
            </p:nvSpPr>
            <p:spPr bwMode="auto">
              <a:xfrm>
                <a:off x="1644044" y="2571750"/>
                <a:ext cx="338730" cy="461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en-US" sz="24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335" name="Picture 4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142976" y="1571618"/>
              <a:ext cx="500066" cy="45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组合 16"/>
          <p:cNvGrpSpPr/>
          <p:nvPr/>
        </p:nvGrpSpPr>
        <p:grpSpPr bwMode="auto">
          <a:xfrm>
            <a:off x="5002213" y="1895476"/>
            <a:ext cx="1123963" cy="461665"/>
            <a:chOff x="858226" y="1571618"/>
            <a:chExt cx="1124548" cy="461367"/>
          </a:xfrm>
        </p:grpSpPr>
        <p:grpSp>
          <p:nvGrpSpPr>
            <p:cNvPr id="7" name="组合 8"/>
            <p:cNvGrpSpPr/>
            <p:nvPr/>
          </p:nvGrpSpPr>
          <p:grpSpPr bwMode="auto">
            <a:xfrm>
              <a:off x="858226" y="1571618"/>
              <a:ext cx="1124548" cy="461367"/>
              <a:chOff x="858226" y="2571750"/>
              <a:chExt cx="1124548" cy="461367"/>
            </a:xfrm>
          </p:grpSpPr>
          <p:sp>
            <p:nvSpPr>
              <p:cNvPr id="13332" name="矩形 19"/>
              <p:cNvSpPr>
                <a:spLocks noChangeArrowheads="1"/>
              </p:cNvSpPr>
              <p:nvPr/>
            </p:nvSpPr>
            <p:spPr bwMode="auto">
              <a:xfrm>
                <a:off x="858226" y="2571750"/>
                <a:ext cx="338730" cy="46136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en-US" sz="24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33" name="矩形 20"/>
              <p:cNvSpPr>
                <a:spLocks noChangeArrowheads="1"/>
              </p:cNvSpPr>
              <p:nvPr/>
            </p:nvSpPr>
            <p:spPr bwMode="auto">
              <a:xfrm>
                <a:off x="1644044" y="2571750"/>
                <a:ext cx="338730" cy="46136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6</a:t>
                </a:r>
                <a:endParaRPr lang="zh-CN" altLang="en-US" sz="24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331" name="Picture 4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142976" y="1571618"/>
              <a:ext cx="500066" cy="45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组合 21"/>
          <p:cNvGrpSpPr/>
          <p:nvPr/>
        </p:nvGrpSpPr>
        <p:grpSpPr bwMode="auto">
          <a:xfrm>
            <a:off x="7145338" y="1928814"/>
            <a:ext cx="1123963" cy="461665"/>
            <a:chOff x="858226" y="1571618"/>
            <a:chExt cx="1124548" cy="461368"/>
          </a:xfrm>
        </p:grpSpPr>
        <p:grpSp>
          <p:nvGrpSpPr>
            <p:cNvPr id="9" name="组合 8"/>
            <p:cNvGrpSpPr/>
            <p:nvPr/>
          </p:nvGrpSpPr>
          <p:grpSpPr bwMode="auto">
            <a:xfrm>
              <a:off x="858226" y="1571618"/>
              <a:ext cx="1124548" cy="461368"/>
              <a:chOff x="858226" y="2571750"/>
              <a:chExt cx="1124548" cy="461368"/>
            </a:xfrm>
          </p:grpSpPr>
          <p:sp>
            <p:nvSpPr>
              <p:cNvPr id="13328" name="矩形 24"/>
              <p:cNvSpPr>
                <a:spLocks noChangeArrowheads="1"/>
              </p:cNvSpPr>
              <p:nvPr/>
            </p:nvSpPr>
            <p:spPr bwMode="auto">
              <a:xfrm>
                <a:off x="858226" y="2571750"/>
                <a:ext cx="338730" cy="461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8</a:t>
                </a:r>
                <a:endParaRPr lang="zh-CN" altLang="en-US" sz="24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29" name="矩形 25"/>
              <p:cNvSpPr>
                <a:spLocks noChangeArrowheads="1"/>
              </p:cNvSpPr>
              <p:nvPr/>
            </p:nvSpPr>
            <p:spPr bwMode="auto">
              <a:xfrm>
                <a:off x="1644044" y="2571750"/>
                <a:ext cx="338730" cy="461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9</a:t>
                </a:r>
                <a:endParaRPr lang="zh-CN" altLang="en-US" sz="24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142976" y="1571618"/>
              <a:ext cx="500066" cy="45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251450" y="1797050"/>
            <a:ext cx="6477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＞</a:t>
            </a:r>
            <a:endParaRPr lang="zh-CN" altLang="en-US" sz="3600" b="1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042988" y="1854200"/>
            <a:ext cx="6477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＜</a:t>
            </a:r>
            <a:endParaRPr lang="zh-CN" altLang="en-US" sz="3600" b="1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175000" y="1831975"/>
            <a:ext cx="6477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＞</a:t>
            </a:r>
            <a:endParaRPr lang="zh-CN" altLang="en-US" sz="3600" b="1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331075" y="1822450"/>
            <a:ext cx="6477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＜</a:t>
            </a:r>
            <a:endParaRPr lang="zh-CN" altLang="en-US" sz="3600" b="1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92577" y="1092217"/>
            <a:ext cx="5579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7.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400" b="1" dirty="0">
                <a:solidFill>
                  <a:srgbClr val="00CC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○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里填“＞”或“＜” 。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/>
            <a:endParaRPr lang="en-US" altLang="zh-CN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231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1"/>
          <a:srcRect b="27205"/>
          <a:stretch>
            <a:fillRect/>
          </a:stretch>
        </p:blipFill>
        <p:spPr bwMode="auto">
          <a:xfrm>
            <a:off x="1111130" y="1428756"/>
            <a:ext cx="6104076" cy="171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1"/>
          <a:srcRect l="14885" t="72795" r="78307" b="2940"/>
          <a:stretch>
            <a:fillRect/>
          </a:stretch>
        </p:blipFill>
        <p:spPr bwMode="auto">
          <a:xfrm>
            <a:off x="1928846" y="3214688"/>
            <a:ext cx="415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1"/>
          <a:srcRect r="92036" b="76028"/>
          <a:stretch>
            <a:fillRect/>
          </a:stretch>
        </p:blipFill>
        <p:spPr bwMode="auto">
          <a:xfrm>
            <a:off x="5143534" y="3214688"/>
            <a:ext cx="500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1"/>
          <p:cNvGrpSpPr/>
          <p:nvPr/>
        </p:nvGrpSpPr>
        <p:grpSpPr bwMode="auto">
          <a:xfrm>
            <a:off x="1071596" y="3214688"/>
            <a:ext cx="8286750" cy="642937"/>
            <a:chOff x="571473" y="3214692"/>
            <a:chExt cx="8286807" cy="642942"/>
          </a:xfrm>
        </p:grpSpPr>
        <p:sp>
          <p:nvSpPr>
            <p:cNvPr id="14347" name="TextBox 14"/>
            <p:cNvSpPr txBox="1">
              <a:spLocks noChangeArrowheads="1"/>
            </p:cNvSpPr>
            <p:nvPr/>
          </p:nvSpPr>
          <p:spPr bwMode="auto">
            <a:xfrm>
              <a:off x="1000100" y="3324531"/>
              <a:ext cx="478634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</a:t>
              </a:r>
              <a:r>
                <a:rPr lang="zh-CN" altLang="en-US" sz="2400" b="1" dirty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多</a:t>
              </a:r>
              <a:r>
                <a:rPr lang="zh-CN" altLang="en-US" sz="2400" b="1" dirty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个，</a:t>
              </a:r>
              <a:endPara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" name="组合 10"/>
            <p:cNvGrpSpPr/>
            <p:nvPr/>
          </p:nvGrpSpPr>
          <p:grpSpPr bwMode="auto">
            <a:xfrm>
              <a:off x="571473" y="3214692"/>
              <a:ext cx="8286807" cy="642942"/>
              <a:chOff x="571473" y="3214692"/>
              <a:chExt cx="8286807" cy="642942"/>
            </a:xfrm>
          </p:grpSpPr>
          <p:pic>
            <p:nvPicPr>
              <p:cNvPr id="14349" name="Picture 2"/>
              <p:cNvPicPr>
                <a:picLocks noChangeAspect="1" noChangeArrowheads="1"/>
              </p:cNvPicPr>
              <p:nvPr/>
            </p:nvPicPr>
            <p:blipFill>
              <a:blip r:embed="rId1"/>
              <a:srcRect r="92036" b="76028"/>
              <a:stretch>
                <a:fillRect/>
              </a:stretch>
            </p:blipFill>
            <p:spPr bwMode="auto">
              <a:xfrm>
                <a:off x="571473" y="3214692"/>
                <a:ext cx="500066" cy="580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0" name="Picture 2"/>
              <p:cNvPicPr>
                <a:picLocks noChangeAspect="1" noChangeArrowheads="1"/>
              </p:cNvPicPr>
              <p:nvPr/>
            </p:nvPicPr>
            <p:blipFill>
              <a:blip r:embed="rId1"/>
              <a:srcRect l="14885" t="72795" r="78307" b="2940"/>
              <a:stretch>
                <a:fillRect/>
              </a:stretch>
            </p:blipFill>
            <p:spPr bwMode="auto">
              <a:xfrm>
                <a:off x="3786182" y="3286130"/>
                <a:ext cx="415639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51" name="TextBox 14"/>
              <p:cNvSpPr txBox="1">
                <a:spLocks noChangeArrowheads="1"/>
              </p:cNvSpPr>
              <p:nvPr/>
            </p:nvSpPr>
            <p:spPr bwMode="auto">
              <a:xfrm>
                <a:off x="4071934" y="3324531"/>
                <a:ext cx="4786346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比</a:t>
                </a:r>
                <a:r>
                  <a:rPr lang="zh-CN" altLang="en-US" sz="2400" b="1">
                    <a:solidFill>
                      <a:srgbClr val="FF3399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 </a:t>
                </a:r>
                <a:r>
                  <a:rPr lang="zh-CN" altLang="en-US" sz="2400" b="1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少</a:t>
                </a:r>
                <a:r>
                  <a:rPr lang="zh-CN" altLang="en-US" sz="2400" b="1">
                    <a:solidFill>
                      <a:srgbClr val="FF3399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 ）</a:t>
                </a:r>
                <a:r>
                  <a:rPr lang="zh-CN" altLang="en-US" sz="2400" b="1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个。</a:t>
                </a:r>
                <a:endParaRPr lang="zh-CN" altLang="en-US" sz="24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000409" y="3214692"/>
            <a:ext cx="3898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3200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429409" y="3214692"/>
            <a:ext cx="3898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320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92577" y="864861"/>
            <a:ext cx="33651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8.</a:t>
            </a:r>
            <a:endParaRPr lang="en-US" altLang="zh-CN" sz="2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495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14546" y="857238"/>
            <a:ext cx="4690735" cy="25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3357563"/>
            <a:ext cx="4529137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072313" y="4181489"/>
            <a:ext cx="15716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答：够。</a:t>
            </a:r>
            <a:endParaRPr lang="zh-CN" altLang="en-US" sz="24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2577" y="864861"/>
            <a:ext cx="33651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</a:t>
            </a:r>
            <a:endParaRPr lang="en-US" altLang="zh-CN" sz="2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495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33500" y="1917700"/>
            <a:ext cx="463550" cy="465138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97563" y="1847850"/>
            <a:ext cx="463550" cy="492125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18463" y="1817688"/>
            <a:ext cx="461962" cy="49053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35" name="TextBox 14"/>
          <p:cNvSpPr txBox="1">
            <a:spLocks noChangeArrowheads="1"/>
          </p:cNvSpPr>
          <p:nvPr/>
        </p:nvSpPr>
        <p:spPr bwMode="auto">
          <a:xfrm>
            <a:off x="714375" y="1928813"/>
            <a:ext cx="121443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9</a:t>
            </a:r>
            <a:r>
              <a:rPr lang="zh-CN" altLang="en-US" sz="24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＞</a:t>
            </a:r>
            <a:endParaRPr lang="zh-CN" altLang="en-US" sz="2400" b="1" dirty="0">
              <a:solidFill>
                <a:prstClr val="black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36" name="TextBox 14"/>
          <p:cNvSpPr txBox="1">
            <a:spLocks noChangeArrowheads="1"/>
          </p:cNvSpPr>
          <p:nvPr/>
        </p:nvSpPr>
        <p:spPr bwMode="auto">
          <a:xfrm>
            <a:off x="3071813" y="1830381"/>
            <a:ext cx="121443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24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＜</a:t>
            </a:r>
            <a:endParaRPr lang="zh-CN" altLang="en-US" sz="2400" b="1" dirty="0">
              <a:solidFill>
                <a:prstClr val="black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37" name="TextBox 14"/>
          <p:cNvSpPr txBox="1">
            <a:spLocks noChangeArrowheads="1"/>
          </p:cNvSpPr>
          <p:nvPr/>
        </p:nvSpPr>
        <p:spPr bwMode="auto">
          <a:xfrm>
            <a:off x="5357813" y="1857375"/>
            <a:ext cx="8572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zh-CN" altLang="en-US" sz="24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＝</a:t>
            </a:r>
            <a:endParaRPr lang="zh-CN" altLang="en-US" sz="2400" b="1" dirty="0">
              <a:solidFill>
                <a:prstClr val="black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25850" y="1887538"/>
            <a:ext cx="463550" cy="49053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39" name="TextBox 14"/>
          <p:cNvSpPr txBox="1">
            <a:spLocks noChangeArrowheads="1"/>
          </p:cNvSpPr>
          <p:nvPr/>
        </p:nvSpPr>
        <p:spPr bwMode="auto">
          <a:xfrm>
            <a:off x="7429500" y="1857375"/>
            <a:ext cx="1214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sz="2400" b="1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＜</a:t>
            </a:r>
            <a:endParaRPr lang="zh-CN" altLang="en-US" sz="2400" b="1">
              <a:solidFill>
                <a:prstClr val="black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2577" y="864861"/>
            <a:ext cx="33651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10.</a:t>
            </a:r>
            <a:endParaRPr lang="en-US" altLang="zh-CN" sz="2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495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57518" y="1923678"/>
            <a:ext cx="44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7518" y="2405711"/>
            <a:ext cx="44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518" y="2892763"/>
            <a:ext cx="44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25850" y="1923678"/>
            <a:ext cx="44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849" y="2390775"/>
            <a:ext cx="44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5848" y="2896169"/>
            <a:ext cx="44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97563" y="1846791"/>
            <a:ext cx="44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1743" y="1846791"/>
            <a:ext cx="44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11742" y="2352185"/>
            <a:ext cx="44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28875" y="2057400"/>
            <a:ext cx="4286250" cy="108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285998"/>
            <a:ext cx="3175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/>
          <p:nvPr/>
        </p:nvSpPr>
        <p:spPr>
          <a:xfrm>
            <a:off x="992577" y="864861"/>
            <a:ext cx="33651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11.</a:t>
            </a:r>
            <a:endParaRPr lang="en-US" altLang="zh-CN" sz="2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495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85998"/>
            <a:ext cx="35719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8814" y="2285998"/>
            <a:ext cx="3175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285998"/>
            <a:ext cx="35719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285998"/>
            <a:ext cx="3175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38400" y="2038350"/>
            <a:ext cx="426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85998"/>
            <a:ext cx="35719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3328" y="2287585"/>
            <a:ext cx="37148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1978" y="2290760"/>
            <a:ext cx="3349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3164" y="2290760"/>
            <a:ext cx="346091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7053" y="2287585"/>
            <a:ext cx="33655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/>
          <p:nvPr/>
        </p:nvSpPr>
        <p:spPr>
          <a:xfrm>
            <a:off x="992577" y="864861"/>
            <a:ext cx="33651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11.</a:t>
            </a:r>
            <a:endParaRPr lang="en-US" altLang="zh-CN" sz="2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495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47925" y="2071688"/>
            <a:ext cx="42481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241552"/>
            <a:ext cx="3000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1917" y="2247902"/>
            <a:ext cx="3000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7867" y="2246315"/>
            <a:ext cx="3127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8579" y="2247902"/>
            <a:ext cx="311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4054" y="2246315"/>
            <a:ext cx="312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/>
          <p:nvPr/>
        </p:nvSpPr>
        <p:spPr>
          <a:xfrm>
            <a:off x="992577" y="864861"/>
            <a:ext cx="33651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11.</a:t>
            </a:r>
            <a:endParaRPr lang="en-US" altLang="zh-CN" sz="2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495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86013" y="2043116"/>
            <a:ext cx="43719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2286" y="2214560"/>
            <a:ext cx="30958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214560"/>
            <a:ext cx="352441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214560"/>
            <a:ext cx="331799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1273" y="2216147"/>
            <a:ext cx="379421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9" y="2214560"/>
            <a:ext cx="35719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/>
          <p:nvPr/>
        </p:nvSpPr>
        <p:spPr>
          <a:xfrm>
            <a:off x="992577" y="864861"/>
            <a:ext cx="33651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11.</a:t>
            </a:r>
            <a:endParaRPr lang="en-US" altLang="zh-CN" sz="2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495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625" y="1071563"/>
            <a:ext cx="8305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928688" y="2038350"/>
            <a:ext cx="721518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可以用下面的手势表示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7290" y="2357436"/>
            <a:ext cx="6286544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我们今天一起认识了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这几个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数，还会运用这些数解决一些实际问题。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00375" y="500063"/>
            <a:ext cx="257175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/>
          <p:nvPr/>
        </p:nvGrpSpPr>
        <p:grpSpPr bwMode="auto">
          <a:xfrm>
            <a:off x="6072198" y="857238"/>
            <a:ext cx="2500330" cy="857256"/>
            <a:chOff x="6373210" y="-5382856"/>
            <a:chExt cx="3320123" cy="917857"/>
          </a:xfrm>
          <a:solidFill>
            <a:srgbClr val="FFFFCC"/>
          </a:solidFill>
          <a:effectLst/>
        </p:grpSpPr>
        <p:sp>
          <p:nvSpPr>
            <p:cNvPr id="14" name="圆角矩形标注 13"/>
            <p:cNvSpPr/>
            <p:nvPr/>
          </p:nvSpPr>
          <p:spPr>
            <a:xfrm>
              <a:off x="6373210" y="-5382856"/>
              <a:ext cx="3151740" cy="917857"/>
            </a:xfrm>
            <a:prstGeom prst="wedgeRoundRectCallout">
              <a:avLst>
                <a:gd name="adj1" fmla="val 38550"/>
                <a:gd name="adj2" fmla="val 61600"/>
                <a:gd name="adj3" fmla="val 16667"/>
              </a:avLst>
            </a:prstGeom>
            <a:solidFill>
              <a:srgbClr val="FFF0D1"/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446726" y="-5382855"/>
              <a:ext cx="3246607" cy="8897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图里有些什么？数一数，说一说。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72330" y="1571618"/>
            <a:ext cx="1659088" cy="132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文本框 14"/>
          <p:cNvSpPr txBox="1"/>
          <p:nvPr/>
        </p:nvSpPr>
        <p:spPr>
          <a:xfrm>
            <a:off x="611560" y="43842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" y="491099"/>
            <a:ext cx="366860" cy="456339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428728" y="2714626"/>
            <a:ext cx="881973" cy="1226588"/>
            <a:chOff x="1428728" y="2714626"/>
            <a:chExt cx="881973" cy="12265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1604" y="2714626"/>
              <a:ext cx="642942" cy="78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TextBox 32"/>
            <p:cNvSpPr txBox="1"/>
            <p:nvPr/>
          </p:nvSpPr>
          <p:spPr>
            <a:xfrm>
              <a:off x="1428728" y="3571882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小朋友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000378"/>
            <a:ext cx="47815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8546" y="2928940"/>
            <a:ext cx="3619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4635612" y="29790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2905131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组合 16"/>
          <p:cNvGrpSpPr/>
          <p:nvPr/>
        </p:nvGrpSpPr>
        <p:grpSpPr>
          <a:xfrm>
            <a:off x="857256" y="3714758"/>
            <a:ext cx="7572396" cy="1285884"/>
            <a:chOff x="0" y="3714758"/>
            <a:chExt cx="7572396" cy="1285884"/>
          </a:xfrm>
        </p:grpSpPr>
        <p:pic>
          <p:nvPicPr>
            <p:cNvPr id="18" name="Picture 2" descr="C:\Users\user\Desktop\课件专用人物图\课件专用人物图\44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786196"/>
              <a:ext cx="1520068" cy="1214446"/>
            </a:xfrm>
            <a:prstGeom prst="rect">
              <a:avLst/>
            </a:prstGeom>
            <a:noFill/>
          </p:spPr>
        </p:pic>
        <p:sp>
          <p:nvSpPr>
            <p:cNvPr id="19" name="椭圆形标注 18"/>
            <p:cNvSpPr/>
            <p:nvPr/>
          </p:nvSpPr>
          <p:spPr>
            <a:xfrm>
              <a:off x="1142976" y="3714758"/>
              <a:ext cx="6429420" cy="928694"/>
            </a:xfrm>
            <a:prstGeom prst="wedgeEllipseCallout">
              <a:avLst>
                <a:gd name="adj1" fmla="val -53594"/>
                <a:gd name="adj2" fmla="val 4296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“6”</a:t>
              </a: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像哨子</a:t>
              </a:r>
              <a:r>
                <a:rPr 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从上线偏右一点起向下方画一个孤形，碰左线、底线，向上碰右线画成一个小圆，小圆上面超过中线。</a:t>
              </a:r>
              <a:endPara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19395" y="3000378"/>
            <a:ext cx="481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257" y="638534"/>
            <a:ext cx="257175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/>
          <p:nvPr/>
        </p:nvGrpSpPr>
        <p:grpSpPr bwMode="auto">
          <a:xfrm>
            <a:off x="6072198" y="857238"/>
            <a:ext cx="2500330" cy="857256"/>
            <a:chOff x="6373210" y="-5382856"/>
            <a:chExt cx="3320123" cy="917857"/>
          </a:xfrm>
          <a:solidFill>
            <a:srgbClr val="FFFFCC"/>
          </a:solidFill>
          <a:effectLst/>
        </p:grpSpPr>
        <p:sp>
          <p:nvSpPr>
            <p:cNvPr id="14" name="圆角矩形标注 13"/>
            <p:cNvSpPr/>
            <p:nvPr/>
          </p:nvSpPr>
          <p:spPr>
            <a:xfrm>
              <a:off x="6373210" y="-5382856"/>
              <a:ext cx="3151740" cy="917857"/>
            </a:xfrm>
            <a:prstGeom prst="wedgeRoundRectCallout">
              <a:avLst>
                <a:gd name="adj1" fmla="val 38550"/>
                <a:gd name="adj2" fmla="val 61600"/>
                <a:gd name="adj3" fmla="val 16667"/>
              </a:avLst>
            </a:prstGeom>
            <a:solidFill>
              <a:srgbClr val="FFF0D1"/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446726" y="-5382855"/>
              <a:ext cx="3246607" cy="8897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图里有些什么？数一数，说一说。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13440" y="1571618"/>
            <a:ext cx="1659088" cy="132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57224" y="3000378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总共的人数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43438" y="296734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952757"/>
            <a:ext cx="3619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9FD0"/>
              </a:clrFrom>
              <a:clrTo>
                <a:srgbClr val="F59F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8745" y="3009906"/>
            <a:ext cx="2390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组合 11"/>
          <p:cNvGrpSpPr/>
          <p:nvPr/>
        </p:nvGrpSpPr>
        <p:grpSpPr>
          <a:xfrm>
            <a:off x="770612" y="3714758"/>
            <a:ext cx="7675110" cy="1285884"/>
            <a:chOff x="-86644" y="3714758"/>
            <a:chExt cx="7659040" cy="1285884"/>
          </a:xfrm>
        </p:grpSpPr>
        <p:pic>
          <p:nvPicPr>
            <p:cNvPr id="13" name="Picture 2" descr="C:\Users\user\Desktop\课件专用人物图\课件专用人物图\44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86644" y="3786196"/>
              <a:ext cx="1520068" cy="1214446"/>
            </a:xfrm>
            <a:prstGeom prst="rect">
              <a:avLst/>
            </a:prstGeom>
            <a:noFill/>
          </p:spPr>
        </p:pic>
        <p:sp>
          <p:nvSpPr>
            <p:cNvPr id="18" name="椭圆形标注 17"/>
            <p:cNvSpPr/>
            <p:nvPr/>
          </p:nvSpPr>
          <p:spPr>
            <a:xfrm>
              <a:off x="1142976" y="3714758"/>
              <a:ext cx="6429420" cy="928694"/>
            </a:xfrm>
            <a:prstGeom prst="wedgeEllipseCallout">
              <a:avLst>
                <a:gd name="adj1" fmla="val -53594"/>
                <a:gd name="adj2" fmla="val 4296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７</a:t>
              </a:r>
              <a:r>
                <a:rPr 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像锄头</a:t>
              </a:r>
              <a:r>
                <a:rPr 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从左上角到右上角画一横线，再折线向下，到底线中间偏左的地方碰线。</a:t>
              </a:r>
              <a:endPara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28860" y="2928940"/>
            <a:ext cx="47910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500063"/>
            <a:ext cx="257175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/>
          <p:nvPr/>
        </p:nvGrpSpPr>
        <p:grpSpPr bwMode="auto">
          <a:xfrm>
            <a:off x="6072198" y="857238"/>
            <a:ext cx="2500330" cy="857256"/>
            <a:chOff x="6373210" y="-5382856"/>
            <a:chExt cx="3320123" cy="917857"/>
          </a:xfrm>
          <a:solidFill>
            <a:srgbClr val="FFFFCC"/>
          </a:solidFill>
          <a:effectLst/>
        </p:grpSpPr>
        <p:sp>
          <p:nvSpPr>
            <p:cNvPr id="14" name="圆角矩形标注 13"/>
            <p:cNvSpPr/>
            <p:nvPr/>
          </p:nvSpPr>
          <p:spPr>
            <a:xfrm>
              <a:off x="6373210" y="-5382856"/>
              <a:ext cx="3151740" cy="917857"/>
            </a:xfrm>
            <a:prstGeom prst="wedgeRoundRectCallout">
              <a:avLst>
                <a:gd name="adj1" fmla="val 38550"/>
                <a:gd name="adj2" fmla="val 61600"/>
                <a:gd name="adj3" fmla="val 16667"/>
              </a:avLst>
            </a:prstGeom>
            <a:solidFill>
              <a:srgbClr val="FFF0D1"/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446726" y="-5382855"/>
              <a:ext cx="3246607" cy="8897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图里有些什么？数一数，说一说。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72330" y="1571618"/>
            <a:ext cx="1659088" cy="132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857502"/>
            <a:ext cx="3619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4500562" y="285750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493571" y="2857502"/>
            <a:ext cx="649537" cy="869398"/>
            <a:chOff x="1493571" y="3071816"/>
            <a:chExt cx="649537" cy="869398"/>
          </a:xfrm>
        </p:grpSpPr>
        <p:sp>
          <p:nvSpPr>
            <p:cNvPr id="33" name="TextBox 32"/>
            <p:cNvSpPr txBox="1"/>
            <p:nvPr/>
          </p:nvSpPr>
          <p:spPr>
            <a:xfrm>
              <a:off x="1493571" y="3571882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套圈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00166" y="3071816"/>
              <a:ext cx="6381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E1F0"/>
              </a:clrFrom>
              <a:clrTo>
                <a:srgbClr val="FCE1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890843"/>
            <a:ext cx="24193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组合 17"/>
          <p:cNvGrpSpPr/>
          <p:nvPr/>
        </p:nvGrpSpPr>
        <p:grpSpPr>
          <a:xfrm>
            <a:off x="857256" y="3500444"/>
            <a:ext cx="7572396" cy="1500198"/>
            <a:chOff x="0" y="3500444"/>
            <a:chExt cx="7572396" cy="1500198"/>
          </a:xfrm>
        </p:grpSpPr>
        <p:pic>
          <p:nvPicPr>
            <p:cNvPr id="19" name="Picture 2" descr="C:\Users\user\Desktop\课件专用人物图\课件专用人物图\44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786196"/>
              <a:ext cx="1520068" cy="1214446"/>
            </a:xfrm>
            <a:prstGeom prst="rect">
              <a:avLst/>
            </a:prstGeom>
            <a:noFill/>
          </p:spPr>
        </p:pic>
        <p:sp>
          <p:nvSpPr>
            <p:cNvPr id="20" name="椭圆形标注 19"/>
            <p:cNvSpPr/>
            <p:nvPr/>
          </p:nvSpPr>
          <p:spPr>
            <a:xfrm>
              <a:off x="1142976" y="3500444"/>
              <a:ext cx="6429420" cy="1285884"/>
            </a:xfrm>
            <a:prstGeom prst="wedgeEllipseCallout">
              <a:avLst>
                <a:gd name="adj1" fmla="val -53594"/>
                <a:gd name="adj2" fmla="val 4296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８</a:t>
              </a:r>
              <a:r>
                <a:rPr 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像葫芦</a:t>
              </a:r>
              <a:r>
                <a:rPr 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从右上碰线到左线成半圆，拐向右下面成圆碰右线，下线、左线，在向上，在中线以上和原线相交，最后，线到右上角附近稍离起笔处为止。</a:t>
              </a:r>
              <a:endPara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28860" y="3071816"/>
            <a:ext cx="4810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500063"/>
            <a:ext cx="257175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/>
          <p:nvPr/>
        </p:nvGrpSpPr>
        <p:grpSpPr bwMode="auto">
          <a:xfrm>
            <a:off x="6072198" y="857238"/>
            <a:ext cx="2500330" cy="857256"/>
            <a:chOff x="6373210" y="-5382856"/>
            <a:chExt cx="3320123" cy="917857"/>
          </a:xfrm>
          <a:solidFill>
            <a:srgbClr val="FFFFCC"/>
          </a:solidFill>
          <a:effectLst/>
        </p:grpSpPr>
        <p:sp>
          <p:nvSpPr>
            <p:cNvPr id="14" name="圆角矩形标注 13"/>
            <p:cNvSpPr/>
            <p:nvPr/>
          </p:nvSpPr>
          <p:spPr>
            <a:xfrm>
              <a:off x="6373210" y="-5382856"/>
              <a:ext cx="3151740" cy="917857"/>
            </a:xfrm>
            <a:prstGeom prst="wedgeRoundRectCallout">
              <a:avLst>
                <a:gd name="adj1" fmla="val 38550"/>
                <a:gd name="adj2" fmla="val 61600"/>
                <a:gd name="adj3" fmla="val 16667"/>
              </a:avLst>
            </a:prstGeom>
            <a:solidFill>
              <a:srgbClr val="FFF0D1"/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446726" y="-5382855"/>
              <a:ext cx="3246607" cy="8897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图里有些什么？数一数，说一说。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72330" y="1571618"/>
            <a:ext cx="1659088" cy="132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3024195"/>
            <a:ext cx="3619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4517594" y="303877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357290" y="2928940"/>
            <a:ext cx="881973" cy="1012274"/>
            <a:chOff x="1357290" y="2928940"/>
            <a:chExt cx="881973" cy="1012274"/>
          </a:xfrm>
        </p:grpSpPr>
        <p:sp>
          <p:nvSpPr>
            <p:cNvPr id="33" name="TextBox 32"/>
            <p:cNvSpPr txBox="1"/>
            <p:nvPr/>
          </p:nvSpPr>
          <p:spPr>
            <a:xfrm>
              <a:off x="1357290" y="3571882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长颈鹿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43042" y="2928940"/>
              <a:ext cx="37147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014998"/>
            <a:ext cx="2500330" cy="55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组合 17"/>
          <p:cNvGrpSpPr/>
          <p:nvPr/>
        </p:nvGrpSpPr>
        <p:grpSpPr>
          <a:xfrm>
            <a:off x="857256" y="3714758"/>
            <a:ext cx="6500826" cy="1285884"/>
            <a:chOff x="0" y="3714758"/>
            <a:chExt cx="6500826" cy="1285884"/>
          </a:xfrm>
        </p:grpSpPr>
        <p:pic>
          <p:nvPicPr>
            <p:cNvPr id="19" name="Picture 2" descr="C:\Users\user\Desktop\课件专用人物图\课件专用人物图\44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786196"/>
              <a:ext cx="1520068" cy="1214446"/>
            </a:xfrm>
            <a:prstGeom prst="rect">
              <a:avLst/>
            </a:prstGeom>
            <a:noFill/>
          </p:spPr>
        </p:pic>
        <p:sp>
          <p:nvSpPr>
            <p:cNvPr id="20" name="椭圆形标注 19"/>
            <p:cNvSpPr/>
            <p:nvPr/>
          </p:nvSpPr>
          <p:spPr>
            <a:xfrm>
              <a:off x="1142976" y="3714758"/>
              <a:ext cx="5357850" cy="928694"/>
            </a:xfrm>
            <a:prstGeom prst="wedgeEllipseCallout">
              <a:avLst>
                <a:gd name="adj1" fmla="val -53594"/>
                <a:gd name="adj2" fmla="val 4296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９</a:t>
              </a:r>
              <a:r>
                <a:rPr 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像勺子</a:t>
              </a:r>
              <a:r>
                <a:rPr 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在上格画一个四面碰线的长圆，在上格右下角附近向左下面一直写到底线中间。</a:t>
              </a:r>
              <a:endPara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00166" y="714362"/>
            <a:ext cx="56959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1538" y="1785932"/>
            <a:ext cx="3797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请你按从小到大的顺序读一读！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2770533"/>
            <a:ext cx="69012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在这些数中，最大的数是（    ），最小的数是（    ）；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相邻的数是（    ）和（    ）。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2643188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16" y="2629917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3214692"/>
            <a:ext cx="39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6298" y="3214692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625" y="2000246"/>
            <a:ext cx="82692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163" y="2649533"/>
            <a:ext cx="3365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2654296"/>
            <a:ext cx="3365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9213" y="2649533"/>
            <a:ext cx="3365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2654296"/>
            <a:ext cx="3365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5025" y="2654296"/>
            <a:ext cx="3365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163" y="3040058"/>
            <a:ext cx="3365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2649533"/>
            <a:ext cx="3365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2275" y="2654296"/>
            <a:ext cx="3365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649533"/>
            <a:ext cx="3365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8088" y="2654296"/>
            <a:ext cx="3365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8613" y="2654296"/>
            <a:ext cx="3365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3040058"/>
            <a:ext cx="3365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2275" y="3044821"/>
            <a:ext cx="3365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9150" y="2649533"/>
            <a:ext cx="3365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9675" y="2654296"/>
            <a:ext cx="3365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649533"/>
            <a:ext cx="3365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5488" y="2654296"/>
            <a:ext cx="3365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6013" y="2654296"/>
            <a:ext cx="3365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9150" y="3040058"/>
            <a:ext cx="3365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9675" y="3044821"/>
            <a:ext cx="3365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040058"/>
            <a:ext cx="3365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1313" y="2649533"/>
            <a:ext cx="3365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1838" y="2654296"/>
            <a:ext cx="3365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2363" y="2649533"/>
            <a:ext cx="3365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7650" y="2654296"/>
            <a:ext cx="3365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8175" y="2654296"/>
            <a:ext cx="3365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1313" y="3040058"/>
            <a:ext cx="3365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1838" y="3044821"/>
            <a:ext cx="3365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2363" y="3040058"/>
            <a:ext cx="3365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7650" y="3044821"/>
            <a:ext cx="3365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45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5" y="1186119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310253" y="1114681"/>
            <a:ext cx="204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看数涂色。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28926" y="2071684"/>
            <a:ext cx="27241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TextBox 14"/>
          <p:cNvSpPr txBox="1">
            <a:spLocks noChangeArrowheads="1"/>
          </p:cNvSpPr>
          <p:nvPr/>
        </p:nvSpPr>
        <p:spPr bwMode="auto">
          <a:xfrm>
            <a:off x="4143376" y="1928808"/>
            <a:ext cx="5715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590" y="2643188"/>
            <a:ext cx="2921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8528" y="2643188"/>
            <a:ext cx="2921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071816"/>
            <a:ext cx="2921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0011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57290" y="928676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看数接着画。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ZjhkYmRiZTE3ZTEzMGNjYjU3MTUwNDFmMzQ1MGE5M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WPS 演示</Application>
  <PresentationFormat>全屏显示(16:9)</PresentationFormat>
  <Paragraphs>253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Arial</vt:lpstr>
      <vt:lpstr>宋体</vt:lpstr>
      <vt:lpstr>Wingdings</vt:lpstr>
      <vt:lpstr>黑体</vt:lpstr>
      <vt:lpstr>幼圆</vt:lpstr>
      <vt:lpstr>楷体</vt:lpstr>
      <vt:lpstr>楷体_GB2312</vt:lpstr>
      <vt:lpstr>微软雅黑</vt:lpstr>
      <vt:lpstr>Arial Unicode MS</vt:lpstr>
      <vt:lpstr>Calibri</vt:lpstr>
      <vt:lpstr>新宋体</vt:lpstr>
      <vt:lpstr>等线</vt:lpstr>
      <vt:lpstr>Office 主题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admin</cp:lastModifiedBy>
  <cp:revision>159</cp:revision>
  <dcterms:created xsi:type="dcterms:W3CDTF">2018-09-11T05:46:00Z</dcterms:created>
  <dcterms:modified xsi:type="dcterms:W3CDTF">2022-09-28T06:53:02Z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28434F890C9B446ABE4DA9C7385EC232</vt:lpwstr>
  </property>
</Properties>
</file>